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48"/>
  </p:notes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02" r:id="rId44"/>
    <p:sldId id="303" r:id="rId45"/>
    <p:sldId id="304" r:id="rId46"/>
    <p:sldId id="305" r:id="rId47"/>
  </p:sldIdLst>
  <p:sldSz cx="12192000" cy="6858000"/>
  <p:notesSz cx="6858000" cy="9144000"/>
  <p:embeddedFontLst>
    <p:embeddedFont>
      <p:font typeface="Calibri" panose="020F0502020204030204" pitchFamily="34" charset="0"/>
      <p:regular r:id="rId49"/>
      <p:bold r:id="rId50"/>
      <p:italic r:id="rId51"/>
      <p:boldItalic r:id="rId52"/>
    </p:embeddedFont>
    <p:embeddedFont>
      <p:font typeface="Corbel" panose="020B050302020402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7" roundtripDataSignature="AMtx7mj2uprAcxPHbVeXMR2FICwjtHcbQ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77F2A1-48FF-4A81-900A-718D8128F41B}" v="147" dt="2021-05-12T06:11:37.707"/>
    <p1510:client id="{B5029E5D-1697-407F-B2FF-6BB01E448BB6}" v="10" dt="2021-05-12T04:02:42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5.fntdata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6.xml"/><Relationship Id="rId51" Type="http://schemas.openxmlformats.org/officeDocument/2006/relationships/font" Target="fonts/font3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6.fntdata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1.fntdata"/><Relationship Id="rId57" Type="http://customschemas.google.com/relationships/presentationmetadata" Target="meta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4.fntdata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" name="Google Shape;249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3" name="Google Shape;263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90919d0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gd90919d0d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gd90919d0d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d90919d0d9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1" name="Google Shape;291;gd90919d0d9_0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d90919d0d9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90919d0d9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d90919d0d9_0_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gd90919d0d9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d90919d0d9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0" name="Google Shape;320;gd90919d0d9_0_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d90919d0d9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d90919d0d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4" name="Google Shape;334;gd90919d0d9_0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gd90919d0d9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d90919d0d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d90919d0d9_0_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gd90919d0d9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d90919d0d9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d90919d0d9_0_8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d90919d0d9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90919d0d9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7" name="Google Shape;377;gd90919d0d9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gd90919d0d9_0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d90919d0d9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9" name="Google Shape;389;gd90919d0d9_0_1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d90919d0d9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d90919d0d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gd90919d0d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d90919d0d9_0_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d90919d0d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d90919d0d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d90919d0d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90919d0d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gd90919d0d9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d90919d0d9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d90919d0d9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gd90919d0d9_0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d90919d0d9_0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d90919d0d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gd90919d0d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d90919d0d9_0_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79585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d90919d0d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d90919d0d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d90919d0d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581492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90919d0d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gd90919d0d9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d90919d0d9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39745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d90919d0d9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gd90919d0d9_0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d90919d0d9_0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8786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d90919d0d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gd90919d0d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d90919d0d9_0_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08009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d90919d0d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d90919d0d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d90919d0d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898625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90919d0d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gd90919d0d9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d90919d0d9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08858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d90919d0d9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gd90919d0d9_0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d90919d0d9_0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36154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d90919d0d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gd90919d0d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d90919d0d9_0_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48545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d90919d0d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d90919d0d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d90919d0d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701276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90919d0d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gd90919d0d9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d90919d0d9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319824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d90919d0d9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gd90919d0d9_0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d90919d0d9_0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767199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d90919d0d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gd90919d0d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d90919d0d9_0_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06548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d90919d0d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d90919d0d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d90919d0d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4697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90919d0d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gd90919d0d9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d90919d0d9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3564709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d90919d0d9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gd90919d0d9_0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d90919d0d9_0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45710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d90919d0d9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2" name="Google Shape;402;gd90919d0d9_0_1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d90919d0d9_0_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7675117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d90919d0d9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gd90919d0d9_0_14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d90919d0d9_0_1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82071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d90919d0d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9" name="Google Shape;429;gd90919d0d9_0_1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gd90919d0d9_0_1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1366608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d90919d0d9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5" name="Google Shape;445;gd90919d0d9_0_1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gd90919d0d9_0_1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2183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" name="Google Shape;145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" name="Google Shape;160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5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5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2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7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7"/>
          <p:cNvSpPr txBox="1"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2004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40"/>
              <a:buChar char="•"/>
              <a:defRPr/>
            </a:lvl2pPr>
            <a:lvl3pPr marL="1371600" lvl="2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3pPr>
            <a:lvl4pPr marL="1828800" lvl="3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4pPr>
            <a:lvl5pPr marL="2286000" lvl="4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5pPr>
            <a:lvl6pPr marL="2743200" lvl="5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6pPr>
            <a:lvl7pPr marL="3200400" lvl="6" indent="-320039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7pPr>
            <a:lvl8pPr marL="3657600" lvl="7" indent="-32004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40"/>
              <a:buChar char="•"/>
              <a:defRPr/>
            </a:lvl8pPr>
            <a:lvl9pPr marL="4114800" lvl="8" indent="-32004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44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7"/>
          <p:cNvSpPr txBox="1">
            <a:spLocks noGrp="1"/>
          </p:cNvSpPr>
          <p:nvPr>
            <p:ph type="dt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7"/>
          <p:cNvSpPr txBox="1">
            <a:spLocks noGrp="1"/>
          </p:cNvSpPr>
          <p:nvPr>
            <p:ph type="ft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ldNum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99313" y="99874"/>
            <a:ext cx="11993375" cy="665825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Corbel"/>
              <a:buNone/>
              <a:defRPr sz="44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4036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760"/>
              <a:buFont typeface="Corbel"/>
              <a:buChar char="•"/>
              <a:defRPr sz="2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Corbel"/>
              <a:buChar char="•"/>
              <a:defRPr sz="20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1371600" marR="0" lvl="2" indent="-32003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orbel"/>
              <a:buChar char="•"/>
              <a:defRPr sz="18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1828800" marR="0" lvl="3" indent="-309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2286000" marR="0" lvl="4" indent="-309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2743200" marR="0" lvl="5" indent="-309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3200400" marR="0" lvl="6" indent="-309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3657600" marR="0" lvl="7" indent="-309879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4114800" marR="0" lvl="8" indent="-309879" algn="l" rtl="0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accent1"/>
              </a:buClr>
              <a:buSzPts val="1280"/>
              <a:buFont typeface="Corbel"/>
              <a:buChar char="•"/>
              <a:defRPr sz="16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dt" idx="10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ftr" idx="11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ldNum" idx="12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accent1"/>
                </a:solidFill>
                <a:latin typeface="Corbel"/>
                <a:ea typeface="Corbel"/>
                <a:cs typeface="Corbel"/>
                <a:sym typeface="Corbe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hyperlink" Target="mailto:info@luxpmsoft.com" TargetMode="Externa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mailto:info@luxpmsoft.com" TargetMode="Externa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mailto:info@luxpmsoft.com" TargetMode="Externa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mailto:info@luxpmsoft.com" TargetMode="External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mailto:info@luxpmsoft.com" TargetMode="External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5" Type="http://schemas.openxmlformats.org/officeDocument/2006/relationships/hyperlink" Target="mailto:info@luxpmsoft.com" TargetMode="Externa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mailto:info@luxpmsoft.com" TargetMode="External"/><Relationship Id="rId4" Type="http://schemas.openxmlformats.org/officeDocument/2006/relationships/image" Target="../media/image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mailto:info@luxpmsoft.com" TargetMode="External"/><Relationship Id="rId4" Type="http://schemas.openxmlformats.org/officeDocument/2006/relationships/image" Target="../media/image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Relationship Id="rId5" Type="http://schemas.openxmlformats.org/officeDocument/2006/relationships/hyperlink" Target="mailto:info@luxpmsoft.com" TargetMode="External"/><Relationship Id="rId4" Type="http://schemas.openxmlformats.org/officeDocument/2006/relationships/image" Target="../media/image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Relationship Id="rId5" Type="http://schemas.openxmlformats.org/officeDocument/2006/relationships/hyperlink" Target="mailto:info@luxpmsoft.com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hyperlink" Target="mailto:info@luxpmsoft.com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n-US" dirty="0"/>
              <a:t>Website Design (KOREAN)</a:t>
            </a:r>
            <a:endParaRPr dirty="0"/>
          </a:p>
        </p:txBody>
      </p:sp>
      <p:sp>
        <p:nvSpPr>
          <p:cNvPr id="102" name="Google Shape;102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en-US"/>
              <a:t>LuxPM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11" descr="Graphical user interface, application, websit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290" y="1835367"/>
            <a:ext cx="8776625" cy="4899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1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11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599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5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About Us Page 3</a:t>
            </a:r>
            <a:endParaRPr/>
          </a:p>
        </p:txBody>
      </p:sp>
      <p:sp>
        <p:nvSpPr>
          <p:cNvPr id="241" name="Google Shape;241;p11"/>
          <p:cNvSpPr txBox="1"/>
          <p:nvPr/>
        </p:nvSpPr>
        <p:spPr>
          <a:xfrm>
            <a:off x="1109909" y="1835367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242" name="Google Shape;242;p11"/>
          <p:cNvSpPr txBox="1"/>
          <p:nvPr/>
        </p:nvSpPr>
        <p:spPr>
          <a:xfrm>
            <a:off x="3225984" y="2297032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243" name="Google Shape;243;p11"/>
          <p:cNvSpPr txBox="1"/>
          <p:nvPr/>
        </p:nvSpPr>
        <p:spPr>
          <a:xfrm>
            <a:off x="1112958" y="3596471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244" name="Google Shape;244;p11"/>
          <p:cNvSpPr txBox="1"/>
          <p:nvPr/>
        </p:nvSpPr>
        <p:spPr>
          <a:xfrm>
            <a:off x="1166223" y="5446622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245" name="Google Shape;245;p11"/>
          <p:cNvSpPr txBox="1"/>
          <p:nvPr/>
        </p:nvSpPr>
        <p:spPr>
          <a:xfrm>
            <a:off x="8522963" y="5677454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  <p:sp>
        <p:nvSpPr>
          <p:cNvPr id="246" name="Google Shape;246;p11"/>
          <p:cNvSpPr/>
          <p:nvPr/>
        </p:nvSpPr>
        <p:spPr>
          <a:xfrm>
            <a:off x="8859915" y="734830"/>
            <a:ext cx="3248795" cy="5845582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rbel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sz="1600" dirty="0">
              <a:solidFill>
                <a:schemeClr val="bg1"/>
              </a:solidFill>
              <a:latin typeface="+mj-lt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작업 프로세스</a:t>
            </a:r>
            <a:endParaRPr lang="en-US" altLang="ko-KR" sz="16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rbel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Relevant images</a:t>
            </a:r>
            <a:endParaRPr sz="1600" dirty="0">
              <a:solidFill>
                <a:schemeClr val="bg1"/>
              </a:solidFill>
              <a:latin typeface="+mj-lt"/>
            </a:endParaRPr>
          </a:p>
          <a:p>
            <a:pPr marL="342900" marR="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orbel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Descriptions from agile development images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지속적인 의사소통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각 고객의 프로젝트팀에 커뮤니케이션 팀을 배정하여 요청 및 문의에 신속하게 대응하도록 합니다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문서 제공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고객에게 개발의 진행 상항을 파악하도록 일정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와이어 프레임 및 개발 현황표와 같은 지속적인 문서를 제공하여 모든 단계를 업데이트합니다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. 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코드 검증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고객의 프로젝트에 품질 보증 팀을 배정함으로써 모든 결과물이 기대에 부응하도록 합니다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. </a:t>
            </a:r>
            <a:endParaRPr sz="1600" dirty="0">
              <a:solidFill>
                <a:schemeClr val="bg1"/>
              </a:solidFill>
              <a:latin typeface="+mj-lt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5. Click arrow: move to top</a:t>
            </a:r>
            <a:endParaRPr sz="1600" dirty="0">
              <a:solidFill>
                <a:schemeClr val="bg1"/>
              </a:solidFill>
              <a:latin typeface="+mj-lt"/>
            </a:endParaRPr>
          </a:p>
          <a:p>
            <a:pPr marL="342900" marR="0" lvl="0" indent="-254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orbel"/>
              <a:buNone/>
            </a:pPr>
            <a:endParaRPr sz="16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Google Shape;252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32" y="1835366"/>
            <a:ext cx="8753383" cy="4849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12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12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599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5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About Us Page </a:t>
            </a:r>
            <a:r>
              <a:rPr lang="en-US" sz="5400">
                <a:solidFill>
                  <a:schemeClr val="dk1"/>
                </a:solidFill>
              </a:rPr>
              <a:t>4</a:t>
            </a:r>
            <a:r>
              <a:rPr lang="en-US" sz="5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-1</a:t>
            </a:r>
            <a:endParaRPr/>
          </a:p>
        </p:txBody>
      </p:sp>
      <p:sp>
        <p:nvSpPr>
          <p:cNvPr id="255" name="Google Shape;255;p12"/>
          <p:cNvSpPr txBox="1"/>
          <p:nvPr/>
        </p:nvSpPr>
        <p:spPr>
          <a:xfrm>
            <a:off x="1166223" y="1539944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256" name="Google Shape;256;p12"/>
          <p:cNvSpPr txBox="1"/>
          <p:nvPr/>
        </p:nvSpPr>
        <p:spPr>
          <a:xfrm>
            <a:off x="1334699" y="2195114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257" name="Google Shape;257;p12"/>
          <p:cNvSpPr txBox="1"/>
          <p:nvPr/>
        </p:nvSpPr>
        <p:spPr>
          <a:xfrm>
            <a:off x="2320120" y="46106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258" name="Google Shape;258;p12"/>
          <p:cNvSpPr txBox="1"/>
          <p:nvPr/>
        </p:nvSpPr>
        <p:spPr>
          <a:xfrm>
            <a:off x="7043241" y="4496712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259" name="Google Shape;259;p12"/>
          <p:cNvSpPr txBox="1"/>
          <p:nvPr/>
        </p:nvSpPr>
        <p:spPr>
          <a:xfrm>
            <a:off x="8522963" y="5677454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  <p:sp>
        <p:nvSpPr>
          <p:cNvPr id="260" name="Google Shape;260;p12"/>
          <p:cNvSpPr/>
          <p:nvPr/>
        </p:nvSpPr>
        <p:spPr>
          <a:xfrm>
            <a:off x="8859915" y="749448"/>
            <a:ext cx="3197768" cy="5830964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sz="1500" dirty="0">
              <a:solidFill>
                <a:schemeClr val="bg1"/>
              </a:solidFill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웹사이트 통계 </a:t>
            </a:r>
            <a:r>
              <a:rPr lang="en-US" altLang="ko-KR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완료된 프로젝트 수 </a:t>
            </a:r>
            <a:r>
              <a:rPr lang="en-US" altLang="ko-KR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30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</a:t>
            </a:r>
            <a:r>
              <a:rPr lang="en-US" altLang="ko-KR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만족 고객 수 </a:t>
            </a:r>
            <a:r>
              <a:rPr lang="en-US" altLang="ko-KR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25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</a:t>
            </a:r>
            <a:r>
              <a:rPr lang="en-US" altLang="ko-KR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국가 수 </a:t>
            </a:r>
            <a:r>
              <a:rPr lang="en-US" altLang="ko-KR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4,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수상 횟수 </a:t>
            </a:r>
            <a:r>
              <a:rPr lang="en-US" altLang="ko-KR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4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</a:t>
            </a:r>
            <a:endParaRPr lang="en-US" altLang="ko-KR" sz="15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ko-KR" altLang="en-US" sz="1500" dirty="0">
                <a:solidFill>
                  <a:schemeClr val="bg1"/>
                </a:solidFill>
                <a:latin typeface="+mj-lt"/>
                <a:sym typeface="Corbel"/>
              </a:rPr>
              <a:t>우리들의 가치</a:t>
            </a:r>
            <a:endParaRPr lang="en-US" sz="15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Clr>
                <a:schemeClr val="lt1"/>
              </a:buClr>
              <a:buSzPts val="1300"/>
              <a:buFont typeface="Arial"/>
              <a:buChar char="•"/>
            </a:pPr>
            <a:r>
              <a:rPr lang="ko-KR" altLang="en-US" sz="1500" dirty="0">
                <a:solidFill>
                  <a:schemeClr val="bg1"/>
                </a:solidFill>
                <a:latin typeface="+mj-lt"/>
              </a:rPr>
              <a:t>우리는 개발자들이 운영하는 기업입니다</a:t>
            </a:r>
            <a:r>
              <a:rPr lang="en-US" altLang="ko-KR" sz="1500" dirty="0">
                <a:solidFill>
                  <a:schemeClr val="bg1"/>
                </a:solidFill>
                <a:latin typeface="+mj-lt"/>
                <a:sym typeface="Corbel"/>
              </a:rPr>
              <a:t>: </a:t>
            </a:r>
            <a:r>
              <a:rPr lang="ko-KR" altLang="en-US" sz="1500" dirty="0" err="1">
                <a:solidFill>
                  <a:schemeClr val="bg1"/>
                </a:solidFill>
                <a:latin typeface="+mj-lt"/>
              </a:rPr>
              <a:t>럭스피엠의</a:t>
            </a:r>
            <a:r>
              <a:rPr lang="ko-KR" altLang="en-US" sz="15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+mj-lt"/>
              </a:rPr>
              <a:t>IT </a:t>
            </a:r>
            <a:r>
              <a:rPr lang="ko-KR" altLang="en-US" sz="1500" dirty="0">
                <a:solidFill>
                  <a:schemeClr val="bg1"/>
                </a:solidFill>
                <a:latin typeface="+mj-lt"/>
              </a:rPr>
              <a:t>전문가들은 고객의 보안 및 안전을 침해하지 않고 모든 문제에 대해 가장 이상적이고 효율적인 솔루션을 합리적인 비용으로 제공합니다</a:t>
            </a:r>
            <a:r>
              <a:rPr lang="en-US" altLang="ko-KR" sz="15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342900" indent="-342900">
              <a:buClr>
                <a:schemeClr val="lt1"/>
              </a:buClr>
              <a:buSzPts val="1300"/>
              <a:buFont typeface="Arial"/>
              <a:buChar char="•"/>
            </a:pPr>
            <a:r>
              <a:rPr lang="ko-KR" altLang="en-US" sz="1500" dirty="0">
                <a:solidFill>
                  <a:schemeClr val="bg1"/>
                </a:solidFill>
                <a:latin typeface="+mj-lt"/>
              </a:rPr>
              <a:t>우리는 고객을 위한 맞춤형 서비스를 제공합니다</a:t>
            </a:r>
            <a:r>
              <a:rPr lang="en-US" altLang="ko-KR" sz="1500" dirty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1500" dirty="0">
                <a:solidFill>
                  <a:schemeClr val="bg1"/>
                </a:solidFill>
                <a:latin typeface="+mj-lt"/>
              </a:rPr>
              <a:t>여러 플랫폼을 구현하면서 운영 효율성이 떨어집니까</a:t>
            </a:r>
            <a:r>
              <a:rPr lang="en-US" altLang="ko-KR" sz="1500" dirty="0">
                <a:solidFill>
                  <a:schemeClr val="bg1"/>
                </a:solidFill>
                <a:latin typeface="+mj-lt"/>
              </a:rPr>
              <a:t>? </a:t>
            </a:r>
            <a:r>
              <a:rPr lang="ko-KR" altLang="en-US" sz="1500" dirty="0">
                <a:solidFill>
                  <a:schemeClr val="bg1"/>
                </a:solidFill>
                <a:latin typeface="+mj-lt"/>
              </a:rPr>
              <a:t>맞춤형 솔루션으로 팀의 성과를 높이고자 한다면</a:t>
            </a:r>
            <a:r>
              <a:rPr lang="en-US" altLang="ko-KR" sz="15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+mj-lt"/>
              </a:rPr>
              <a:t>저희가 도와드리겠습니다</a:t>
            </a:r>
            <a:r>
              <a:rPr lang="en-US" altLang="ko-KR" sz="15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1500" dirty="0">
                <a:solidFill>
                  <a:schemeClr val="bg1"/>
                </a:solidFill>
                <a:latin typeface="+mj-lt"/>
              </a:rPr>
              <a:t>당사의 엔지니어 팀은 결함을 절충 하지 않고 문제를 분석하고 해결하는 데 특화되어 있습니다</a:t>
            </a:r>
            <a:r>
              <a:rPr lang="en-US" altLang="ko-KR" sz="15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15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32" y="1835366"/>
            <a:ext cx="8753383" cy="48497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13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13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599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5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About Us Page </a:t>
            </a:r>
            <a:r>
              <a:rPr lang="en-US" sz="5400">
                <a:solidFill>
                  <a:schemeClr val="dk1"/>
                </a:solidFill>
              </a:rPr>
              <a:t>4</a:t>
            </a:r>
            <a:r>
              <a:rPr lang="en-US" sz="5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-2</a:t>
            </a:r>
            <a:endParaRPr/>
          </a:p>
        </p:txBody>
      </p:sp>
      <p:sp>
        <p:nvSpPr>
          <p:cNvPr id="269" name="Google Shape;269;p13"/>
          <p:cNvSpPr/>
          <p:nvPr/>
        </p:nvSpPr>
        <p:spPr>
          <a:xfrm>
            <a:off x="8859915" y="718882"/>
            <a:ext cx="3197768" cy="586153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indent="-342900">
              <a:buClr>
                <a:schemeClr val="lt1"/>
              </a:buClr>
              <a:buSzPts val="1200"/>
              <a:buFont typeface="Arial"/>
              <a:buChar char="•"/>
            </a:pP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고객이 원활하게 시장에 진입 할 수 있도록 지원합니다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우리는 단순한 기술 전문가가 아닙니다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당사는 고객을 위해 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30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개 이상의 프로토 타입을 만들어 아시아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-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태평양 시장에 진출 할 수 있도록 돕고 있습니다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다양한 프로젝트에서 경험을 쌓은 당사의 포트폴리오는 전자 상거래에서 세일즈 자동화에 이르기까지 다양합니다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당사가 제작한 일부 플랫폼은 이미 전 세계에서 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1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백만 명 이상의 사용자를 보유하고 있습니다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이러한 역량을 통해 당사는 서비스를 구현하는 모든 이들에게 가치를 제공한다고 믿고 있습니다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342900" indent="-342900">
              <a:buClr>
                <a:schemeClr val="lt1"/>
              </a:buClr>
              <a:buSzPts val="1200"/>
              <a:buFont typeface="Arial"/>
              <a:buChar char="•"/>
            </a:pP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우리는 모든 프로젝트가 시간과 예산 내에서 완료되도록 보장합니다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1300" dirty="0" err="1">
                <a:solidFill>
                  <a:schemeClr val="bg1"/>
                </a:solidFill>
                <a:latin typeface="+mj-lt"/>
              </a:rPr>
              <a:t>포춘지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 500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대 기업에 선정된 당사의 고객들은 합리적인 비용과 시간 효율성을 고려하여 당사와 지속해서 협업하고 있습니다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당사는 고객의 기대치를 뛰어넘기 위해 그 이상의 프로젝트 개발을 추구합니다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algn="just"/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고객의 기대를 충족시키며 정해진 시간과 예산 내에서 프로젝트 수행을 완료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합니다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1300" dirty="0">
              <a:solidFill>
                <a:schemeClr val="bg1"/>
              </a:solidFill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rbel"/>
              <a:buAutoNum type="arabicPeriod" startAt="4"/>
            </a:pP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Relevant IT Picture</a:t>
            </a:r>
            <a:endParaRPr sz="1300" dirty="0">
              <a:solidFill>
                <a:schemeClr val="bg1"/>
              </a:solidFill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Corbel"/>
              <a:buAutoNum type="arabicPeriod" startAt="4"/>
            </a:pP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Click arrow: move to the top</a:t>
            </a:r>
            <a:endParaRPr sz="13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70" name="Google Shape;270;p13"/>
          <p:cNvSpPr txBox="1"/>
          <p:nvPr/>
        </p:nvSpPr>
        <p:spPr>
          <a:xfrm>
            <a:off x="1166223" y="1539944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271" name="Google Shape;271;p13"/>
          <p:cNvSpPr txBox="1"/>
          <p:nvPr/>
        </p:nvSpPr>
        <p:spPr>
          <a:xfrm>
            <a:off x="1334699" y="2195114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272" name="Google Shape;272;p13"/>
          <p:cNvSpPr txBox="1"/>
          <p:nvPr/>
        </p:nvSpPr>
        <p:spPr>
          <a:xfrm>
            <a:off x="2320120" y="46106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273" name="Google Shape;273;p13"/>
          <p:cNvSpPr txBox="1"/>
          <p:nvPr/>
        </p:nvSpPr>
        <p:spPr>
          <a:xfrm>
            <a:off x="7043241" y="4496712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274" name="Google Shape;274;p13"/>
          <p:cNvSpPr txBox="1"/>
          <p:nvPr/>
        </p:nvSpPr>
        <p:spPr>
          <a:xfrm>
            <a:off x="8522963" y="5677454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gd90919d0d9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375" y="1741800"/>
            <a:ext cx="8723501" cy="496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gd90919d0d9_0_0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d90919d0d9_0_0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5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About Us Page </a:t>
            </a:r>
            <a:r>
              <a:rPr lang="en-US" sz="5400">
                <a:solidFill>
                  <a:schemeClr val="dk1"/>
                </a:solidFill>
              </a:rPr>
              <a:t>5</a:t>
            </a:r>
            <a:endParaRPr/>
          </a:p>
        </p:txBody>
      </p:sp>
      <p:sp>
        <p:nvSpPr>
          <p:cNvPr id="283" name="Google Shape;283;gd90919d0d9_0_0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lang="en-US" sz="16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lang="en-US" dirty="0">
              <a:solidFill>
                <a:schemeClr val="dk1"/>
              </a:solidFill>
              <a:latin typeface="+mj-lt"/>
              <a:ea typeface="Corbel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파트너 기업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Logo of companies (should move automatically like a carousel but stop if the mouse hovers over it)</a:t>
            </a:r>
            <a:endParaRPr lang="en-US" sz="1600" dirty="0">
              <a:solidFill>
                <a:schemeClr val="bg1"/>
              </a:solidFill>
              <a:latin typeface="+mj-l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lang="en-US" sz="16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Click arrow: move to the top</a:t>
            </a:r>
            <a:endParaRPr sz="16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  <p:sp>
        <p:nvSpPr>
          <p:cNvPr id="284" name="Google Shape;284;gd90919d0d9_0_0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285" name="Google Shape;285;gd90919d0d9_0_0"/>
          <p:cNvSpPr txBox="1"/>
          <p:nvPr/>
        </p:nvSpPr>
        <p:spPr>
          <a:xfrm>
            <a:off x="1334673" y="4856357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 dirty="0"/>
          </a:p>
        </p:txBody>
      </p:sp>
      <p:sp>
        <p:nvSpPr>
          <p:cNvPr id="286" name="Google Shape;286;gd90919d0d9_0_0"/>
          <p:cNvSpPr txBox="1"/>
          <p:nvPr/>
        </p:nvSpPr>
        <p:spPr>
          <a:xfrm>
            <a:off x="8522976" y="5594766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4" name="Google Shape;294;gd90919d0d9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26" y="1667625"/>
            <a:ext cx="8748599" cy="5089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d90919d0d9_0_14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gd90919d0d9_0_14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5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About Us Page </a:t>
            </a:r>
            <a:r>
              <a:rPr lang="en-US" sz="5400">
                <a:solidFill>
                  <a:schemeClr val="dk1"/>
                </a:solidFill>
              </a:rPr>
              <a:t>6</a:t>
            </a:r>
            <a:endParaRPr/>
          </a:p>
        </p:txBody>
      </p:sp>
      <p:sp>
        <p:nvSpPr>
          <p:cNvPr id="297" name="Google Shape;297;gd90919d0d9_0_14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6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lang="en-US" sz="1600" dirty="0">
              <a:solidFill>
                <a:schemeClr val="dk1"/>
              </a:solidFill>
              <a:latin typeface="+mj-lt"/>
              <a:ea typeface="Corbel"/>
            </a:endParaRPr>
          </a:p>
          <a:p>
            <a:pPr marL="342900" indent="-342900"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당사와 협업을 희망하신다면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아시아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태평양 지역에서 가장 우수한 소프트웨어 엔지니어링 컨설턴트와 협업하여 글로벌 커뮤니티에 참여하십시오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(there should be a “Get In Touch” button).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전화번호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+82 10-9940-4534,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이메일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info@luxpmsoft.com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주소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경기도 성남시 분당구 </a:t>
            </a:r>
            <a:r>
              <a:rPr lang="ko-KR" altLang="en-US" sz="1600" b="0" i="0" dirty="0" err="1">
                <a:solidFill>
                  <a:schemeClr val="bg1"/>
                </a:solidFill>
                <a:effectLst/>
                <a:latin typeface="+mj-lt"/>
              </a:rPr>
              <a:t>삼평동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+mj-lt"/>
              </a:rPr>
              <a:t>676 </a:t>
            </a:r>
            <a:r>
              <a:rPr lang="ko-KR" altLang="en-US" sz="1600" b="0" i="0" dirty="0" err="1">
                <a:solidFill>
                  <a:schemeClr val="bg1"/>
                </a:solidFill>
                <a:effectLst/>
                <a:latin typeface="+mj-lt"/>
              </a:rPr>
              <a:t>코리아벤처타운업무시설비블러디티씨타워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+mj-lt"/>
              </a:rPr>
              <a:t>2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층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(subject to change), Social Media Accounts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Click arrow: move to the top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저작권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개인정보 보호정책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쿠키 설정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전문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8" name="Google Shape;298;gd90919d0d9_0_14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299" name="Google Shape;299;gd90919d0d9_0_14"/>
          <p:cNvSpPr txBox="1"/>
          <p:nvPr/>
        </p:nvSpPr>
        <p:spPr>
          <a:xfrm>
            <a:off x="1018374" y="3981289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00" name="Google Shape;300;gd90919d0d9_0_14"/>
          <p:cNvSpPr txBox="1"/>
          <p:nvPr/>
        </p:nvSpPr>
        <p:spPr>
          <a:xfrm>
            <a:off x="1292395" y="39813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301" name="Google Shape;301;gd90919d0d9_0_14"/>
          <p:cNvSpPr txBox="1"/>
          <p:nvPr/>
        </p:nvSpPr>
        <p:spPr>
          <a:xfrm>
            <a:off x="829316" y="5825687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302" name="Google Shape;302;gd90919d0d9_0_14"/>
          <p:cNvSpPr txBox="1"/>
          <p:nvPr/>
        </p:nvSpPr>
        <p:spPr>
          <a:xfrm>
            <a:off x="8451516" y="5632712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gd90919d0d9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75" y="1588700"/>
            <a:ext cx="8745850" cy="511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d90919d0d9_0_29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d90919d0d9_0_29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5400">
                <a:solidFill>
                  <a:schemeClr val="dk1"/>
                </a:solidFill>
              </a:rPr>
              <a:t>Contact Us Page 1</a:t>
            </a:r>
            <a:endParaRPr/>
          </a:p>
        </p:txBody>
      </p:sp>
      <p:sp>
        <p:nvSpPr>
          <p:cNvPr id="311" name="Google Shape;311;gd90919d0d9_0_29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800" dirty="0" err="1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LuxPM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홈페이지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회사소개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포트폴리오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연락처</a:t>
            </a:r>
            <a:endParaRPr lang="ko-KR" altLang="en-US" sz="1800" dirty="0">
              <a:solidFill>
                <a:schemeClr val="bg1"/>
              </a:solidFill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언어 선택 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한국어 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/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영어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)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연락처 </a:t>
            </a: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(and relevant picture for the background)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lang="ko-KR" altLang="en-US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이메일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info@luxpmsoft.com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 주소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+mj-lt"/>
              </a:rPr>
              <a:t>경기도 성남시 분당구 </a:t>
            </a:r>
            <a:r>
              <a:rPr lang="ko-KR" altLang="en-US" sz="1800" b="0" i="0" dirty="0" err="1">
                <a:solidFill>
                  <a:schemeClr val="bg1"/>
                </a:solidFill>
                <a:effectLst/>
                <a:latin typeface="+mj-lt"/>
              </a:rPr>
              <a:t>삼평동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+mj-lt"/>
              </a:rPr>
              <a:t>676 </a:t>
            </a:r>
            <a:r>
              <a:rPr lang="ko-KR" altLang="en-US" sz="1800" b="0" i="0" dirty="0" err="1">
                <a:solidFill>
                  <a:schemeClr val="bg1"/>
                </a:solidFill>
                <a:effectLst/>
                <a:latin typeface="+mj-lt"/>
              </a:rPr>
              <a:t>코리아벤처타운업무시설비블러디티씨타워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+mj-lt"/>
              </a:rPr>
              <a:t>2</a:t>
            </a:r>
            <a:r>
              <a:rPr lang="ko-KR" altLang="en-US" sz="1800" b="0" i="0" dirty="0">
                <a:solidFill>
                  <a:schemeClr val="bg1"/>
                </a:solidFill>
                <a:effectLst/>
                <a:latin typeface="+mj-lt"/>
              </a:rPr>
              <a:t>층</a:t>
            </a:r>
            <a:r>
              <a:rPr lang="en-US" altLang="ko-KR" sz="1800" b="0" i="0" dirty="0">
                <a:solidFill>
                  <a:schemeClr val="bg1"/>
                </a:solidFill>
                <a:effectLst/>
                <a:latin typeface="+mj-lt"/>
              </a:rPr>
              <a:t>,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전화번호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+82 10-9940-4534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Location map (if possible)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  <p:sp>
        <p:nvSpPr>
          <p:cNvPr id="312" name="Google Shape;312;gd90919d0d9_0_29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13" name="Google Shape;313;gd90919d0d9_0_29"/>
          <p:cNvSpPr txBox="1"/>
          <p:nvPr/>
        </p:nvSpPr>
        <p:spPr>
          <a:xfrm>
            <a:off x="2804399" y="1435439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14" name="Google Shape;314;gd90919d0d9_0_29"/>
          <p:cNvSpPr txBox="1"/>
          <p:nvPr/>
        </p:nvSpPr>
        <p:spPr>
          <a:xfrm>
            <a:off x="6496145" y="11789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315" name="Google Shape;315;gd90919d0d9_0_29"/>
          <p:cNvSpPr txBox="1"/>
          <p:nvPr/>
        </p:nvSpPr>
        <p:spPr>
          <a:xfrm>
            <a:off x="3631716" y="2313712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316" name="Google Shape;316;gd90919d0d9_0_29"/>
          <p:cNvSpPr txBox="1"/>
          <p:nvPr/>
        </p:nvSpPr>
        <p:spPr>
          <a:xfrm>
            <a:off x="1211366" y="4385887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  <p:sp>
        <p:nvSpPr>
          <p:cNvPr id="317" name="Google Shape;317;gd90919d0d9_0_29"/>
          <p:cNvSpPr txBox="1"/>
          <p:nvPr/>
        </p:nvSpPr>
        <p:spPr>
          <a:xfrm>
            <a:off x="4318541" y="611856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gd90919d0d9_0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76" y="1545750"/>
            <a:ext cx="8777552" cy="522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gd90919d0d9_0_44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d90919d0d9_0_44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5400">
                <a:solidFill>
                  <a:schemeClr val="dk1"/>
                </a:solidFill>
              </a:rPr>
              <a:t>Contact Us Page 2</a:t>
            </a:r>
            <a:endParaRPr/>
          </a:p>
        </p:txBody>
      </p:sp>
      <p:sp>
        <p:nvSpPr>
          <p:cNvPr id="326" name="Google Shape;326;gd90919d0d9_0_44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연락하기</a:t>
            </a:r>
            <a:endParaRPr lang="en-US" altLang="ko-KR"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800" dirty="0" err="1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성함이곳에</a:t>
            </a: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 성함을 입력해주세요</a:t>
            </a: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회사</a:t>
            </a: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이곳에 회사명을 입력해주세요</a:t>
            </a: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이메일</a:t>
            </a: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이곳에 이메일을 입력해주세요</a:t>
            </a: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연락처</a:t>
            </a: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이곳에 연락처를 입력해주세요</a:t>
            </a: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문의사항</a:t>
            </a: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이곳에 문의사항을 입력해주세요 </a:t>
            </a:r>
            <a:endParaRPr lang="en-US" altLang="ko-KR"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제출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Click arrow: move to the top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  <p:sp>
        <p:nvSpPr>
          <p:cNvPr id="327" name="Google Shape;327;gd90919d0d9_0_44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28" name="Google Shape;328;gd90919d0d9_0_44"/>
          <p:cNvSpPr txBox="1"/>
          <p:nvPr/>
        </p:nvSpPr>
        <p:spPr>
          <a:xfrm>
            <a:off x="3021499" y="264916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29" name="Google Shape;329;gd90919d0d9_0_44"/>
          <p:cNvSpPr txBox="1"/>
          <p:nvPr/>
        </p:nvSpPr>
        <p:spPr>
          <a:xfrm>
            <a:off x="2253070" y="378395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330" name="Google Shape;330;gd90919d0d9_0_44"/>
          <p:cNvSpPr txBox="1"/>
          <p:nvPr/>
        </p:nvSpPr>
        <p:spPr>
          <a:xfrm>
            <a:off x="3710666" y="5806862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331" name="Google Shape;331;gd90919d0d9_0_44"/>
          <p:cNvSpPr txBox="1"/>
          <p:nvPr/>
        </p:nvSpPr>
        <p:spPr>
          <a:xfrm>
            <a:off x="8464066" y="5619337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gd90919d0d9_0_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25" y="1539950"/>
            <a:ext cx="8743602" cy="52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gd90919d0d9_0_59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d90919d0d9_0_59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5400">
                <a:solidFill>
                  <a:schemeClr val="dk1"/>
                </a:solidFill>
              </a:rPr>
              <a:t>Contact Us Page 3</a:t>
            </a:r>
            <a:endParaRPr/>
          </a:p>
        </p:txBody>
      </p:sp>
      <p:sp>
        <p:nvSpPr>
          <p:cNvPr id="340" name="Google Shape;340;gd90919d0d9_0_59"/>
          <p:cNvSpPr/>
          <p:nvPr/>
        </p:nvSpPr>
        <p:spPr>
          <a:xfrm>
            <a:off x="8859915" y="718881"/>
            <a:ext cx="3197700" cy="6043319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sz="15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lang="en-US" sz="1500" dirty="0">
              <a:solidFill>
                <a:schemeClr val="dk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당사와 협업을 희망하신다면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아시아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태평양 지역에서 가장 우수한 소프트웨어 엔지니어링 컨설턴트와 협업하여 글로벌 커뮤니티에 참여하십시오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(there should be a “Get In Touch” button).</a:t>
            </a:r>
            <a:endParaRPr lang="en-US" altLang="ko-KR" sz="1600" dirty="0">
              <a:solidFill>
                <a:schemeClr val="bg1"/>
              </a:solidFill>
              <a:latin typeface="+mj-lt"/>
              <a:ea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전화번호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+82 10-9940-4534,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이메일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info@luxpmsoft.com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주소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경기도 성남시 분당구 </a:t>
            </a:r>
            <a:r>
              <a:rPr lang="ko-KR" altLang="en-US" sz="1600" b="0" i="0" dirty="0" err="1">
                <a:solidFill>
                  <a:schemeClr val="bg1"/>
                </a:solidFill>
                <a:effectLst/>
                <a:latin typeface="+mj-lt"/>
              </a:rPr>
              <a:t>삼평동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+mj-lt"/>
              </a:rPr>
              <a:t>676 </a:t>
            </a:r>
            <a:r>
              <a:rPr lang="ko-KR" altLang="en-US" sz="1600" b="0" i="0" dirty="0" err="1">
                <a:solidFill>
                  <a:schemeClr val="bg1"/>
                </a:solidFill>
                <a:effectLst/>
                <a:latin typeface="+mj-lt"/>
              </a:rPr>
              <a:t>코리아벤처타운업무시설비블러디티씨타워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+mj-lt"/>
              </a:rPr>
              <a:t>2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층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(subject to change), Social Media Accounts</a:t>
            </a:r>
            <a:endParaRPr lang="en-US" altLang="ko-KR" sz="1600" dirty="0">
              <a:solidFill>
                <a:schemeClr val="bg1"/>
              </a:solidFill>
              <a:latin typeface="+mj-lt"/>
              <a:ea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Click arrow: move to the top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저작권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개인정보 보호정책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쿠키 설정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전문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1" name="Google Shape;341;gd90919d0d9_0_59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42" name="Google Shape;342;gd90919d0d9_0_59"/>
          <p:cNvSpPr txBox="1"/>
          <p:nvPr/>
        </p:nvSpPr>
        <p:spPr>
          <a:xfrm>
            <a:off x="1085866" y="3819631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 dirty="0"/>
          </a:p>
        </p:txBody>
      </p:sp>
      <p:sp>
        <p:nvSpPr>
          <p:cNvPr id="343" name="Google Shape;343;gd90919d0d9_0_59"/>
          <p:cNvSpPr txBox="1"/>
          <p:nvPr/>
        </p:nvSpPr>
        <p:spPr>
          <a:xfrm>
            <a:off x="1422766" y="3819631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 dirty="0"/>
          </a:p>
        </p:txBody>
      </p:sp>
      <p:sp>
        <p:nvSpPr>
          <p:cNvPr id="344" name="Google Shape;344;gd90919d0d9_0_59"/>
          <p:cNvSpPr txBox="1"/>
          <p:nvPr/>
        </p:nvSpPr>
        <p:spPr>
          <a:xfrm>
            <a:off x="8523015" y="5677419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 dirty="0"/>
          </a:p>
        </p:txBody>
      </p:sp>
      <p:sp>
        <p:nvSpPr>
          <p:cNvPr id="345" name="Google Shape;345;gd90919d0d9_0_59"/>
          <p:cNvSpPr txBox="1"/>
          <p:nvPr/>
        </p:nvSpPr>
        <p:spPr>
          <a:xfrm>
            <a:off x="1254316" y="5936037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gd90919d0d9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76" y="1571825"/>
            <a:ext cx="8745151" cy="518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d90919d0d9_0_74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d90919d0d9_0_74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5400">
                <a:solidFill>
                  <a:schemeClr val="dk1"/>
                </a:solidFill>
              </a:rPr>
              <a:t>Portfolio Page 1</a:t>
            </a:r>
            <a:endParaRPr/>
          </a:p>
        </p:txBody>
      </p:sp>
      <p:sp>
        <p:nvSpPr>
          <p:cNvPr id="356" name="Google Shape;356;gd90919d0d9_0_74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2000" dirty="0" err="1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LuxPM</a:t>
            </a:r>
            <a:endParaRPr lang="en-US" sz="20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+mj-lt"/>
                <a:sym typeface="Corbel"/>
              </a:rPr>
              <a:t>홈페이지</a:t>
            </a:r>
            <a:r>
              <a:rPr lang="en-US" altLang="ko-KR" sz="20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+mj-lt"/>
                <a:sym typeface="Corbel"/>
              </a:rPr>
              <a:t>회사소개</a:t>
            </a:r>
            <a:r>
              <a:rPr lang="en-US" altLang="ko-KR" sz="20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+mj-lt"/>
                <a:sym typeface="Corbel"/>
              </a:rPr>
              <a:t>포트폴리오</a:t>
            </a:r>
            <a:r>
              <a:rPr lang="en-US" altLang="ko-KR" sz="20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2000" dirty="0">
                <a:solidFill>
                  <a:schemeClr val="bg1"/>
                </a:solidFill>
                <a:latin typeface="+mj-lt"/>
                <a:sym typeface="Corbel"/>
              </a:rPr>
              <a:t>연락처</a:t>
            </a:r>
            <a:endParaRPr lang="en-US" altLang="ko-KR" sz="2000" dirty="0">
              <a:solidFill>
                <a:schemeClr val="bg1"/>
              </a:solidFill>
              <a:latin typeface="+mj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언어 선택 </a:t>
            </a:r>
            <a:r>
              <a:rPr lang="en-US" altLang="ko-KR" sz="20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</a:t>
            </a:r>
            <a:r>
              <a:rPr lang="ko-KR" altLang="en-US" sz="20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한국어 </a:t>
            </a:r>
            <a:r>
              <a:rPr lang="en-US" altLang="ko-KR" sz="20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/ </a:t>
            </a:r>
            <a:r>
              <a:rPr lang="ko-KR" altLang="en-US" sz="20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영어</a:t>
            </a:r>
            <a:r>
              <a:rPr lang="en-US" altLang="ko-KR" sz="20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)</a:t>
            </a:r>
          </a:p>
          <a:p>
            <a:pPr marL="457200" indent="-342900"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20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포트폴리오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2000" dirty="0">
                <a:solidFill>
                  <a:schemeClr val="bg1"/>
                </a:solidFill>
                <a:latin typeface="+mj-lt"/>
              </a:rPr>
              <a:t>오직 고객만을 위한 우수한 제품을 개발하여 도움을 드리겠습니다 </a:t>
            </a:r>
            <a:r>
              <a:rPr lang="en-US" sz="20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(the background should be a relevant image).</a:t>
            </a:r>
            <a:endParaRPr sz="20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Images that redirect to the specific portfolio in two columns</a:t>
            </a:r>
            <a:endParaRPr sz="20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  <p:sp>
        <p:nvSpPr>
          <p:cNvPr id="357" name="Google Shape;357;gd90919d0d9_0_74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58" name="Google Shape;358;gd90919d0d9_0_74"/>
          <p:cNvSpPr txBox="1"/>
          <p:nvPr/>
        </p:nvSpPr>
        <p:spPr>
          <a:xfrm>
            <a:off x="3159649" y="1224889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59" name="Google Shape;359;gd90919d0d9_0_74"/>
          <p:cNvSpPr txBox="1"/>
          <p:nvPr/>
        </p:nvSpPr>
        <p:spPr>
          <a:xfrm>
            <a:off x="6466570" y="12249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360" name="Google Shape;360;gd90919d0d9_0_74"/>
          <p:cNvSpPr txBox="1"/>
          <p:nvPr/>
        </p:nvSpPr>
        <p:spPr>
          <a:xfrm>
            <a:off x="3079116" y="2461712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61" name="Google Shape;361;gd90919d0d9_0_74"/>
          <p:cNvSpPr txBox="1"/>
          <p:nvPr/>
        </p:nvSpPr>
        <p:spPr>
          <a:xfrm>
            <a:off x="1503116" y="4306962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gd90919d0d9_0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376" y="1596400"/>
            <a:ext cx="8771550" cy="5158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d90919d0d9_0_89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gd90919d0d9_0_89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5400">
                <a:solidFill>
                  <a:schemeClr val="dk1"/>
                </a:solidFill>
              </a:rPr>
              <a:t>Portfolio Page 2</a:t>
            </a:r>
            <a:endParaRPr/>
          </a:p>
        </p:txBody>
      </p:sp>
      <p:sp>
        <p:nvSpPr>
          <p:cNvPr id="370" name="Google Shape;370;gd90919d0d9_0_89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sz="1800" dirty="0">
              <a:solidFill>
                <a:schemeClr val="dk1"/>
              </a:solidFill>
              <a:latin typeface="+mj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Images in two columns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Title of project: Image is </a:t>
            </a:r>
            <a:r>
              <a:rPr lang="en-US" sz="1800" dirty="0" err="1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coloured</a:t>
            </a: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 in blue or yellow (Hovering over images, the title of the project is shown. Clicking the image will redirect to the portfolio page)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Click arrow: move to the top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  <p:sp>
        <p:nvSpPr>
          <p:cNvPr id="371" name="Google Shape;371;gd90919d0d9_0_89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72" name="Google Shape;372;gd90919d0d9_0_89"/>
          <p:cNvSpPr txBox="1"/>
          <p:nvPr/>
        </p:nvSpPr>
        <p:spPr>
          <a:xfrm>
            <a:off x="7481674" y="207351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73" name="Google Shape;373;gd90919d0d9_0_89"/>
          <p:cNvSpPr txBox="1"/>
          <p:nvPr/>
        </p:nvSpPr>
        <p:spPr>
          <a:xfrm>
            <a:off x="1840020" y="263597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374" name="Google Shape;374;gd90919d0d9_0_89"/>
          <p:cNvSpPr txBox="1"/>
          <p:nvPr/>
        </p:nvSpPr>
        <p:spPr>
          <a:xfrm>
            <a:off x="2639452" y="29673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 dirty="0"/>
          </a:p>
        </p:txBody>
      </p:sp>
      <p:sp>
        <p:nvSpPr>
          <p:cNvPr id="10" name="Google Shape;374;gd90919d0d9_0_89">
            <a:extLst>
              <a:ext uri="{FF2B5EF4-FFF2-40B4-BE49-F238E27FC236}">
                <a16:creationId xmlns:a16="http://schemas.microsoft.com/office/drawing/2014/main" id="{EA7B1610-5C94-4055-A183-1B7BCC04594D}"/>
              </a:ext>
            </a:extLst>
          </p:cNvPr>
          <p:cNvSpPr txBox="1"/>
          <p:nvPr/>
        </p:nvSpPr>
        <p:spPr>
          <a:xfrm>
            <a:off x="8523015" y="56597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" descr="Ic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599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5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Landing Page 1</a:t>
            </a:r>
            <a:endParaRPr/>
          </a:p>
        </p:txBody>
      </p:sp>
      <p:pic>
        <p:nvPicPr>
          <p:cNvPr id="110" name="Google Shape;110;p2" descr="Graphical user interface, applicati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3918" y="2125047"/>
            <a:ext cx="8705796" cy="444074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"/>
          <p:cNvSpPr txBox="1"/>
          <p:nvPr/>
        </p:nvSpPr>
        <p:spPr>
          <a:xfrm>
            <a:off x="1376239" y="1909747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u="none" strike="noStrike" cap="none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112" name="Google Shape;112;p2"/>
          <p:cNvSpPr txBox="1"/>
          <p:nvPr/>
        </p:nvSpPr>
        <p:spPr>
          <a:xfrm>
            <a:off x="3383872" y="1835367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113" name="Google Shape;113;p2"/>
          <p:cNvSpPr txBox="1"/>
          <p:nvPr/>
        </p:nvSpPr>
        <p:spPr>
          <a:xfrm>
            <a:off x="7440968" y="1778798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114" name="Google Shape;114;p2"/>
          <p:cNvSpPr txBox="1"/>
          <p:nvPr/>
        </p:nvSpPr>
        <p:spPr>
          <a:xfrm>
            <a:off x="1544715" y="3256031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115" name="Google Shape;115;p2"/>
          <p:cNvSpPr txBox="1"/>
          <p:nvPr/>
        </p:nvSpPr>
        <p:spPr>
          <a:xfrm>
            <a:off x="1296541" y="4255756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 dirty="0"/>
          </a:p>
        </p:txBody>
      </p:sp>
      <p:sp>
        <p:nvSpPr>
          <p:cNvPr id="116" name="Google Shape;116;p2"/>
          <p:cNvSpPr/>
          <p:nvPr/>
        </p:nvSpPr>
        <p:spPr>
          <a:xfrm>
            <a:off x="9019715" y="1074198"/>
            <a:ext cx="2956262" cy="5506213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600" dirty="0" err="1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LuxPM</a:t>
            </a:r>
            <a:endParaRPr sz="16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sym typeface="Corbel"/>
              </a:rPr>
              <a:t>홈페이지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sym typeface="Corbel"/>
              </a:rPr>
              <a:t>회사소개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sym typeface="Corbel"/>
              </a:rPr>
              <a:t>포트폴리오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sym typeface="Corbel"/>
              </a:rPr>
              <a:t>연락처</a:t>
            </a:r>
            <a:endParaRPr sz="1600" dirty="0">
              <a:solidFill>
                <a:schemeClr val="bg1"/>
              </a:solidFill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언어 선택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 (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한국어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 /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영어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)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600" dirty="0" err="1">
                <a:solidFill>
                  <a:schemeClr val="bg1"/>
                </a:solidFill>
                <a:latin typeface="+mj-lt"/>
              </a:rPr>
              <a:t>럭스피엠은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 아시아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태평양 지역의 최고의 소프트웨어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엔지니어링 기업 중 하나입니다 </a:t>
            </a:r>
            <a:endParaRPr lang="en-US" altLang="ko-KR" sz="1600" dirty="0">
              <a:solidFill>
                <a:schemeClr val="bg1"/>
              </a:solidFill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저희는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Full Stack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과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AI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를 전문으로 하는 글로벌 엔지니어링 기업입니다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고객들에게 최고의 엔지니어링 팀을 제공하고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다양한 각도에서 직면한 문제를 분석하며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예산 및 시간표 요구사항을 충족하는 최상의 솔루션을 제공합니다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.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IT related picture (blue/yellow color scheme)</a:t>
            </a:r>
            <a:endParaRPr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Google Shape;115;p2">
            <a:extLst>
              <a:ext uri="{FF2B5EF4-FFF2-40B4-BE49-F238E27FC236}">
                <a16:creationId xmlns:a16="http://schemas.microsoft.com/office/drawing/2014/main" id="{9F186928-7F5E-4600-8D9B-63AAC299AD58}"/>
              </a:ext>
            </a:extLst>
          </p:cNvPr>
          <p:cNvSpPr txBox="1"/>
          <p:nvPr/>
        </p:nvSpPr>
        <p:spPr>
          <a:xfrm>
            <a:off x="8247898" y="2614867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6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gd90919d0d9_0_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39950"/>
            <a:ext cx="8707527" cy="524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gd90919d0d9_0_103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d90919d0d9_0_103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5400">
                <a:solidFill>
                  <a:schemeClr val="dk1"/>
                </a:solidFill>
              </a:rPr>
              <a:t>Portfolio Page 3</a:t>
            </a:r>
            <a:endParaRPr/>
          </a:p>
        </p:txBody>
      </p:sp>
      <p:sp>
        <p:nvSpPr>
          <p:cNvPr id="383" name="Google Shape;383;gd90919d0d9_0_103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sz="1800" dirty="0">
              <a:solidFill>
                <a:schemeClr val="dk1"/>
              </a:solidFill>
              <a:latin typeface="+mj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Number of pages 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Click arrows: move to the top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  <p:sp>
        <p:nvSpPr>
          <p:cNvPr id="384" name="Google Shape;384;gd90919d0d9_0_103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85" name="Google Shape;385;gd90919d0d9_0_103"/>
          <p:cNvSpPr txBox="1"/>
          <p:nvPr/>
        </p:nvSpPr>
        <p:spPr>
          <a:xfrm>
            <a:off x="3505024" y="588241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86" name="Google Shape;386;gd90919d0d9_0_103"/>
          <p:cNvSpPr txBox="1"/>
          <p:nvPr/>
        </p:nvSpPr>
        <p:spPr>
          <a:xfrm>
            <a:off x="8480945" y="578375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gd90919d0d9_0_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075" y="1558450"/>
            <a:ext cx="8756851" cy="52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d90919d0d9_0_11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d90919d0d9_0_116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5400">
                <a:solidFill>
                  <a:schemeClr val="dk1"/>
                </a:solidFill>
              </a:rPr>
              <a:t>Portfolio Page 4</a:t>
            </a:r>
            <a:endParaRPr/>
          </a:p>
        </p:txBody>
      </p:sp>
      <p:sp>
        <p:nvSpPr>
          <p:cNvPr id="395" name="Google Shape;395;gd90919d0d9_0_116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6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lang="en-US" sz="1600" dirty="0">
              <a:solidFill>
                <a:schemeClr val="dk1"/>
              </a:solidFill>
              <a:latin typeface="+mj-lt"/>
              <a:ea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당사와 협업을 희망하신다면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아시아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태평양 지역에서 가장 우수한 소프트웨어 엔지니어링 컨설턴트와 협업하여 글로벌 커뮤니티에 참여하십시오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(there should be a “Get In Touch” button).</a:t>
            </a:r>
            <a:endParaRPr lang="en-US" altLang="ko-KR" sz="1600" dirty="0">
              <a:solidFill>
                <a:schemeClr val="bg1"/>
              </a:solidFill>
              <a:latin typeface="+mj-lt"/>
              <a:ea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전화번호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+82 10-9940-4534,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이메일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info@luxpmsoft.com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주소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경기도 성남시 분당구 </a:t>
            </a:r>
            <a:r>
              <a:rPr lang="ko-KR" altLang="en-US" sz="1600" b="0" i="0" dirty="0" err="1">
                <a:solidFill>
                  <a:schemeClr val="bg1"/>
                </a:solidFill>
                <a:effectLst/>
                <a:latin typeface="+mj-lt"/>
              </a:rPr>
              <a:t>삼평동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+mj-lt"/>
              </a:rPr>
              <a:t>676 </a:t>
            </a:r>
            <a:r>
              <a:rPr lang="ko-KR" altLang="en-US" sz="1600" b="0" i="0" dirty="0" err="1">
                <a:solidFill>
                  <a:schemeClr val="bg1"/>
                </a:solidFill>
                <a:effectLst/>
                <a:latin typeface="+mj-lt"/>
              </a:rPr>
              <a:t>코리아벤처타운업무시설비블러디티씨타워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+mj-lt"/>
              </a:rPr>
              <a:t>2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층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(subject to change), Social Media Accounts</a:t>
            </a:r>
            <a:endParaRPr lang="en-US" altLang="ko-KR" sz="1600" dirty="0">
              <a:solidFill>
                <a:schemeClr val="bg1"/>
              </a:solidFill>
              <a:latin typeface="+mj-lt"/>
              <a:ea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Click arrow: move to the top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저작권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개인정보 보호정책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쿠키 설정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전문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6" name="Google Shape;396;gd90919d0d9_0_116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397" name="Google Shape;397;gd90919d0d9_0_116"/>
          <p:cNvSpPr txBox="1"/>
          <p:nvPr/>
        </p:nvSpPr>
        <p:spPr>
          <a:xfrm>
            <a:off x="1205849" y="3931427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398" name="Google Shape;398;gd90919d0d9_0_116"/>
          <p:cNvSpPr txBox="1"/>
          <p:nvPr/>
        </p:nvSpPr>
        <p:spPr>
          <a:xfrm>
            <a:off x="8480945" y="568507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399" name="Google Shape;399;gd90919d0d9_0_116"/>
          <p:cNvSpPr txBox="1"/>
          <p:nvPr/>
        </p:nvSpPr>
        <p:spPr>
          <a:xfrm>
            <a:off x="1166220" y="586707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d90919d0d9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50" y="1623425"/>
            <a:ext cx="8753473" cy="515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d90919d0d9_0_129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d90919d0d9_0_129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4800" dirty="0">
                <a:solidFill>
                  <a:schemeClr val="dk1"/>
                </a:solidFill>
              </a:rPr>
              <a:t>Portfolio Details </a:t>
            </a:r>
            <a:r>
              <a:rPr lang="en-US" altLang="ko-KR" sz="4800" dirty="0">
                <a:solidFill>
                  <a:schemeClr val="dk1"/>
                </a:solidFill>
              </a:rPr>
              <a:t>Bitrix24 </a:t>
            </a:r>
            <a:r>
              <a:rPr lang="en-US" sz="4800" dirty="0">
                <a:solidFill>
                  <a:schemeClr val="dk1"/>
                </a:solidFill>
              </a:rPr>
              <a:t>Page 1</a:t>
            </a:r>
            <a:endParaRPr sz="4800" dirty="0"/>
          </a:p>
        </p:txBody>
      </p:sp>
      <p:sp>
        <p:nvSpPr>
          <p:cNvPr id="408" name="Google Shape;408;gd90919d0d9_0_129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800" dirty="0" err="1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LuxPM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홈페이지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회사소개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포트폴리오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연락처</a:t>
            </a:r>
            <a:endParaRPr lang="en-US" altLang="ko-KR" sz="1800" dirty="0">
              <a:solidFill>
                <a:schemeClr val="bg1"/>
              </a:solidFill>
              <a:latin typeface="+mj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언어 선택 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한국어 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/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영어</a:t>
            </a: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)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최근 진행된 프로젝트</a:t>
            </a:r>
            <a:r>
              <a:rPr lang="en-US" altLang="ko-KR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세일즈 현업 플랫폼</a:t>
            </a: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 (with relevant image as the background)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  <p:sp>
        <p:nvSpPr>
          <p:cNvPr id="409" name="Google Shape;409;gd90919d0d9_0_129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10" name="Google Shape;410;gd90919d0d9_0_129"/>
          <p:cNvSpPr txBox="1"/>
          <p:nvPr/>
        </p:nvSpPr>
        <p:spPr>
          <a:xfrm>
            <a:off x="2883324" y="1296777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11" name="Google Shape;411;gd90919d0d9_0_129"/>
          <p:cNvSpPr txBox="1"/>
          <p:nvPr/>
        </p:nvSpPr>
        <p:spPr>
          <a:xfrm>
            <a:off x="6517295" y="12249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412" name="Google Shape;412;gd90919d0d9_0_129"/>
          <p:cNvSpPr txBox="1"/>
          <p:nvPr/>
        </p:nvSpPr>
        <p:spPr>
          <a:xfrm>
            <a:off x="3633120" y="234432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gd90919d0d9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6250"/>
            <a:ext cx="8707527" cy="516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d90919d0d9_0_144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d90919d0d9_0_144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4800" dirty="0">
                <a:solidFill>
                  <a:schemeClr val="dk1"/>
                </a:solidFill>
              </a:rPr>
              <a:t>Portfolio Details </a:t>
            </a:r>
            <a:r>
              <a:rPr lang="en-US" altLang="ko-KR" sz="4800" dirty="0">
                <a:solidFill>
                  <a:schemeClr val="dk1"/>
                </a:solidFill>
              </a:rPr>
              <a:t>Bitrix24 </a:t>
            </a:r>
            <a:r>
              <a:rPr lang="en-US" sz="4800" dirty="0">
                <a:solidFill>
                  <a:schemeClr val="dk1"/>
                </a:solidFill>
              </a:rPr>
              <a:t>Page 2</a:t>
            </a:r>
            <a:endParaRPr sz="4000" dirty="0"/>
          </a:p>
        </p:txBody>
      </p:sp>
      <p:sp>
        <p:nvSpPr>
          <p:cNvPr id="421" name="Google Shape;421;gd90919d0d9_0_144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sz="1700" dirty="0">
              <a:solidFill>
                <a:schemeClr val="bg1"/>
              </a:solidFill>
              <a:latin typeface="+mj-l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Relevant image</a:t>
            </a:r>
            <a:endParaRPr sz="17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7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고객사</a:t>
            </a:r>
            <a:r>
              <a:rPr lang="en-US" sz="17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Bitrix24, </a:t>
            </a:r>
            <a:r>
              <a:rPr lang="ko-KR" altLang="en-US" sz="17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제작 기간</a:t>
            </a:r>
            <a:r>
              <a:rPr lang="en-US" sz="17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4 </a:t>
            </a:r>
            <a:r>
              <a:rPr lang="ko-KR" altLang="en-US" sz="17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개월</a:t>
            </a:r>
            <a:r>
              <a:rPr lang="en-US" sz="17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700" dirty="0" err="1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개잘팀</a:t>
            </a:r>
            <a:r>
              <a:rPr lang="ko-KR" altLang="en-US" sz="17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 규모</a:t>
            </a:r>
            <a:r>
              <a:rPr lang="en-US" sz="17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1, </a:t>
            </a:r>
            <a:r>
              <a:rPr lang="ko-KR" altLang="en-US" sz="17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개발 유형</a:t>
            </a:r>
            <a:r>
              <a:rPr lang="en-US" sz="17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7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웹사이트</a:t>
            </a:r>
            <a:r>
              <a:rPr lang="en-US" sz="17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7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개발 도구</a:t>
            </a:r>
            <a:r>
              <a:rPr lang="en-US" sz="17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HTML, </a:t>
            </a:r>
            <a:r>
              <a:rPr lang="en-US" sz="1700" dirty="0" err="1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Javascript</a:t>
            </a:r>
            <a:r>
              <a:rPr lang="en-US" sz="17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PHP, React JS, MySQL</a:t>
            </a:r>
            <a:endParaRPr sz="17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indent="-336550"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altLang="ko-KR" sz="1700" dirty="0" err="1">
                <a:solidFill>
                  <a:schemeClr val="bg1"/>
                </a:solidFill>
                <a:latin typeface="+mj-lt"/>
              </a:rPr>
              <a:t>Bitrix</a:t>
            </a:r>
            <a:r>
              <a:rPr lang="ko-KR" altLang="en-US" sz="1700" dirty="0">
                <a:solidFill>
                  <a:schemeClr val="bg1"/>
                </a:solidFill>
                <a:latin typeface="+mj-lt"/>
              </a:rPr>
              <a:t>는 최적의 커뮤니케이션 및 작업 관리를 지원하기 위한 비즈니스 소프트웨어입니다</a:t>
            </a:r>
            <a:r>
              <a:rPr lang="en-US" altLang="ko-KR" sz="1700" dirty="0">
                <a:solidFill>
                  <a:schemeClr val="bg1"/>
                </a:solidFill>
                <a:latin typeface="+mj-lt"/>
              </a:rPr>
              <a:t>.</a:t>
            </a:r>
            <a:r>
              <a:rPr lang="en-US" sz="17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(new paragraph) </a:t>
            </a:r>
            <a:r>
              <a:rPr lang="ko-KR" altLang="en-US" sz="1700" dirty="0">
                <a:solidFill>
                  <a:schemeClr val="bg1"/>
                </a:solidFill>
                <a:latin typeface="+mj-lt"/>
              </a:rPr>
              <a:t>고객은 </a:t>
            </a:r>
            <a:r>
              <a:rPr lang="en-US" altLang="ko-KR" sz="1700" dirty="0">
                <a:solidFill>
                  <a:schemeClr val="bg1"/>
                </a:solidFill>
                <a:latin typeface="+mj-lt"/>
              </a:rPr>
              <a:t>Bitrix24</a:t>
            </a:r>
            <a:r>
              <a:rPr lang="ko-KR" altLang="en-US" sz="1700" dirty="0">
                <a:solidFill>
                  <a:schemeClr val="bg1"/>
                </a:solidFill>
                <a:latin typeface="+mj-lt"/>
              </a:rPr>
              <a:t>를 사용하여 내부 커뮤니케이션 및 프로젝트 관리를 쉽게 진행하고 편리하게 관리 할 수 있었습니다</a:t>
            </a:r>
            <a:r>
              <a:rPr lang="en-US" altLang="ko-KR" sz="1700" dirty="0">
                <a:solidFill>
                  <a:schemeClr val="bg1"/>
                </a:solidFill>
                <a:latin typeface="+mj-lt"/>
              </a:rPr>
              <a:t>.</a:t>
            </a:r>
            <a:endParaRPr sz="17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sz="17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Click arrow: move to the top</a:t>
            </a:r>
            <a:endParaRPr sz="17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  <p:sp>
        <p:nvSpPr>
          <p:cNvPr id="422" name="Google Shape;422;gd90919d0d9_0_144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23" name="Google Shape;423;gd90919d0d9_0_144"/>
          <p:cNvSpPr txBox="1"/>
          <p:nvPr/>
        </p:nvSpPr>
        <p:spPr>
          <a:xfrm>
            <a:off x="1205824" y="2076327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24" name="Google Shape;424;gd90919d0d9_0_144"/>
          <p:cNvSpPr txBox="1"/>
          <p:nvPr/>
        </p:nvSpPr>
        <p:spPr>
          <a:xfrm>
            <a:off x="7484320" y="213272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425" name="Google Shape;425;gd90919d0d9_0_144"/>
          <p:cNvSpPr txBox="1"/>
          <p:nvPr/>
        </p:nvSpPr>
        <p:spPr>
          <a:xfrm>
            <a:off x="1166220" y="495925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426" name="Google Shape;426;gd90919d0d9_0_144"/>
          <p:cNvSpPr txBox="1"/>
          <p:nvPr/>
        </p:nvSpPr>
        <p:spPr>
          <a:xfrm>
            <a:off x="8523020" y="556557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gd90919d0d9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00" y="1565275"/>
            <a:ext cx="8753627" cy="520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d90919d0d9_0_159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d90919d0d9_0_159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4800" dirty="0">
                <a:solidFill>
                  <a:schemeClr val="dk1"/>
                </a:solidFill>
              </a:rPr>
              <a:t>Portfolio Details </a:t>
            </a:r>
            <a:r>
              <a:rPr lang="en-US" altLang="ko-KR" sz="4800" dirty="0">
                <a:solidFill>
                  <a:schemeClr val="dk1"/>
                </a:solidFill>
              </a:rPr>
              <a:t>Bitrix24 </a:t>
            </a:r>
            <a:r>
              <a:rPr lang="en-US" sz="4800" dirty="0">
                <a:solidFill>
                  <a:schemeClr val="dk1"/>
                </a:solidFill>
              </a:rPr>
              <a:t>Page 3</a:t>
            </a:r>
            <a:endParaRPr sz="4000" dirty="0"/>
          </a:p>
        </p:txBody>
      </p:sp>
      <p:sp>
        <p:nvSpPr>
          <p:cNvPr id="435" name="Google Shape;435;gd90919d0d9_0_159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sz="1300" dirty="0">
              <a:solidFill>
                <a:schemeClr val="bg1"/>
              </a:solidFill>
              <a:latin typeface="+mj-l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More relevant images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ko-KR" alt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당사의 역할</a:t>
            </a: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당사는 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Bitrix24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웹 사이트의 수정 및 확장을 담당했습니다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. HTML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및 </a:t>
            </a:r>
            <a:r>
              <a:rPr lang="en-US" altLang="ko-KR" sz="1300" dirty="0" err="1">
                <a:solidFill>
                  <a:schemeClr val="bg1"/>
                </a:solidFill>
                <a:latin typeface="+mj-lt"/>
              </a:rPr>
              <a:t>Javascript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와 같은 다양한 도구를 구현하여 웹 사이트의 </a:t>
            </a:r>
            <a:r>
              <a:rPr lang="ko-KR" altLang="en-US" sz="1300" dirty="0" err="1">
                <a:solidFill>
                  <a:schemeClr val="bg1"/>
                </a:solidFill>
                <a:latin typeface="+mj-lt"/>
              </a:rPr>
              <a:t>프런트엔드와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1300" dirty="0" err="1">
                <a:solidFill>
                  <a:schemeClr val="bg1"/>
                </a:solidFill>
                <a:latin typeface="+mj-lt"/>
              </a:rPr>
              <a:t>백엔드를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 효율적으로 개발 및 수정하였습니다</a:t>
            </a: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.</a:t>
            </a:r>
            <a:endParaRPr sz="13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indent="-311150"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ko-KR" alt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프로젝트 정보</a:t>
            </a: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300" b="0" i="0" dirty="0">
                <a:solidFill>
                  <a:schemeClr val="bg1"/>
                </a:solidFill>
                <a:effectLst/>
                <a:latin typeface="+mj-lt"/>
              </a:rPr>
              <a:t>대시 보드 및 유저 차트를 수정함으로써 웹 사이트는 시각적 효과와 매끄러운 인터페이스로 강화되었습니다</a:t>
            </a:r>
            <a:r>
              <a:rPr lang="en-US" altLang="ko-KR" sz="1300" b="0" i="0" dirty="0">
                <a:solidFill>
                  <a:schemeClr val="bg1"/>
                </a:solidFill>
                <a:effectLst/>
                <a:latin typeface="+mj-lt"/>
              </a:rPr>
              <a:t>. </a:t>
            </a:r>
            <a:r>
              <a:rPr lang="ko-KR" altLang="en-US" sz="1300" b="0" i="0" dirty="0">
                <a:solidFill>
                  <a:schemeClr val="bg1"/>
                </a:solidFill>
                <a:effectLst/>
                <a:latin typeface="+mj-lt"/>
              </a:rPr>
              <a:t>또한 </a:t>
            </a:r>
            <a:r>
              <a:rPr lang="en-US" altLang="ko-KR" sz="1300" b="0" i="0" dirty="0">
                <a:solidFill>
                  <a:schemeClr val="bg1"/>
                </a:solidFill>
                <a:effectLst/>
                <a:latin typeface="+mj-lt"/>
              </a:rPr>
              <a:t>Bitrix24</a:t>
            </a:r>
            <a:r>
              <a:rPr lang="ko-KR" altLang="en-US" sz="1300" b="0" i="0" dirty="0">
                <a:solidFill>
                  <a:schemeClr val="bg1"/>
                </a:solidFill>
                <a:effectLst/>
                <a:latin typeface="+mj-lt"/>
              </a:rPr>
              <a:t>의 데이터베이스 스키마를 개선하여 최적의 데이터 수집을 위한 </a:t>
            </a:r>
            <a:r>
              <a:rPr lang="en-US" altLang="ko-KR" sz="1300" b="0" i="0" dirty="0">
                <a:solidFill>
                  <a:schemeClr val="bg1"/>
                </a:solidFill>
                <a:effectLst/>
                <a:latin typeface="+mj-lt"/>
              </a:rPr>
              <a:t>API</a:t>
            </a:r>
            <a:r>
              <a:rPr lang="ko-KR" altLang="en-US" sz="1300" b="0" i="0" dirty="0">
                <a:solidFill>
                  <a:schemeClr val="bg1"/>
                </a:solidFill>
                <a:effectLst/>
                <a:latin typeface="+mj-lt"/>
              </a:rPr>
              <a:t>를 만들었습니다</a:t>
            </a:r>
            <a:r>
              <a:rPr lang="en-US" altLang="ko-KR" sz="1300" b="0" i="0" dirty="0">
                <a:solidFill>
                  <a:schemeClr val="bg1"/>
                </a:solidFill>
                <a:effectLst/>
                <a:latin typeface="+mj-lt"/>
              </a:rPr>
              <a:t>. </a:t>
            </a:r>
            <a:r>
              <a:rPr lang="ko-KR" altLang="en-US" sz="1300" b="0" i="0" dirty="0">
                <a:solidFill>
                  <a:schemeClr val="bg1"/>
                </a:solidFill>
                <a:effectLst/>
                <a:latin typeface="+mj-lt"/>
              </a:rPr>
              <a:t>현재 </a:t>
            </a:r>
            <a:r>
              <a:rPr lang="en-US" altLang="ko-KR" sz="1300" b="0" i="0" dirty="0">
                <a:solidFill>
                  <a:schemeClr val="bg1"/>
                </a:solidFill>
                <a:effectLst/>
                <a:latin typeface="+mj-lt"/>
              </a:rPr>
              <a:t>Bitrix24</a:t>
            </a:r>
            <a:r>
              <a:rPr lang="ko-KR" altLang="en-US" sz="1300" b="0" i="0" dirty="0">
                <a:solidFill>
                  <a:schemeClr val="bg1"/>
                </a:solidFill>
                <a:effectLst/>
                <a:latin typeface="+mj-lt"/>
              </a:rPr>
              <a:t>는 고객에게 영업 관리 및 팀 협업을 위한 손쉬운 플랫폼을 제공합니다</a:t>
            </a:r>
            <a:r>
              <a:rPr lang="en-US" altLang="ko-KR" sz="1300" b="0" i="0" dirty="0">
                <a:solidFill>
                  <a:schemeClr val="bg1"/>
                </a:solidFill>
                <a:effectLst/>
                <a:latin typeface="+mj-lt"/>
              </a:rPr>
              <a:t>.</a:t>
            </a:r>
            <a:endParaRPr sz="13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More relevant images</a:t>
            </a:r>
            <a:endParaRPr sz="13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indent="-311150"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ko-KR" alt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제작 결과</a:t>
            </a: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en-US" altLang="ko-KR" sz="1300" b="0" i="0" dirty="0">
                <a:solidFill>
                  <a:schemeClr val="bg1"/>
                </a:solidFill>
                <a:effectLst/>
                <a:latin typeface="+mj-lt"/>
              </a:rPr>
              <a:t>Bitrix24</a:t>
            </a:r>
            <a:r>
              <a:rPr lang="ko-KR" altLang="en-US" sz="1300" b="0" i="0" dirty="0">
                <a:solidFill>
                  <a:schemeClr val="bg1"/>
                </a:solidFill>
                <a:effectLst/>
                <a:latin typeface="+mj-lt"/>
              </a:rPr>
              <a:t>의 </a:t>
            </a:r>
            <a:r>
              <a:rPr lang="ko-KR" altLang="en-US" sz="1300" b="0" i="0" dirty="0" err="1">
                <a:solidFill>
                  <a:schemeClr val="bg1"/>
                </a:solidFill>
                <a:effectLst/>
                <a:latin typeface="+mj-lt"/>
              </a:rPr>
              <a:t>프런트엔드와</a:t>
            </a:r>
            <a:r>
              <a:rPr lang="ko-KR" altLang="en-US" sz="13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ko-KR" altLang="en-US" sz="1300" b="0" i="0" dirty="0" err="1">
                <a:solidFill>
                  <a:schemeClr val="bg1"/>
                </a:solidFill>
                <a:effectLst/>
                <a:latin typeface="+mj-lt"/>
              </a:rPr>
              <a:t>백엔드를</a:t>
            </a:r>
            <a:r>
              <a:rPr lang="ko-KR" altLang="en-US" sz="1300" b="0" i="0" dirty="0">
                <a:solidFill>
                  <a:schemeClr val="bg1"/>
                </a:solidFill>
                <a:effectLst/>
                <a:latin typeface="+mj-lt"/>
              </a:rPr>
              <a:t> 수정하고 확장하여 사용자 친화적인 웹 사이트로 제작 및 개선하였습니다</a:t>
            </a:r>
            <a:r>
              <a:rPr lang="en-US" altLang="ko-KR" sz="1300" b="0" i="0" dirty="0">
                <a:solidFill>
                  <a:schemeClr val="bg1"/>
                </a:solidFill>
                <a:effectLst/>
                <a:latin typeface="+mj-lt"/>
              </a:rPr>
              <a:t>.  </a:t>
            </a:r>
            <a:r>
              <a:rPr lang="ko-KR" altLang="en-US" sz="1300" b="0" i="0" dirty="0">
                <a:solidFill>
                  <a:schemeClr val="bg1"/>
                </a:solidFill>
                <a:effectLst/>
                <a:latin typeface="+mj-lt"/>
              </a:rPr>
              <a:t>웹 사이트의 개선으로 </a:t>
            </a:r>
            <a:r>
              <a:rPr lang="en-US" altLang="ko-KR" sz="1300" b="0" i="0" dirty="0">
                <a:solidFill>
                  <a:schemeClr val="bg1"/>
                </a:solidFill>
                <a:effectLst/>
                <a:latin typeface="+mj-lt"/>
              </a:rPr>
              <a:t>8,000,000</a:t>
            </a:r>
            <a:r>
              <a:rPr lang="ko-KR" altLang="en-US" sz="1300" b="0" i="0" dirty="0">
                <a:solidFill>
                  <a:schemeClr val="bg1"/>
                </a:solidFill>
                <a:effectLst/>
                <a:latin typeface="+mj-lt"/>
              </a:rPr>
              <a:t>개 이상의 조직이 </a:t>
            </a:r>
            <a:r>
              <a:rPr lang="en-US" altLang="ko-KR" sz="1300" b="0" i="0" dirty="0">
                <a:solidFill>
                  <a:schemeClr val="bg1"/>
                </a:solidFill>
                <a:effectLst/>
                <a:latin typeface="+mj-lt"/>
              </a:rPr>
              <a:t>Bitrix24</a:t>
            </a:r>
            <a:r>
              <a:rPr lang="ko-KR" altLang="en-US" sz="1300" b="0" i="0" dirty="0">
                <a:solidFill>
                  <a:schemeClr val="bg1"/>
                </a:solidFill>
                <a:effectLst/>
                <a:latin typeface="+mj-lt"/>
              </a:rPr>
              <a:t>를 그들의 비즈니스 운용에 사용하고 있습니다</a:t>
            </a: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.</a:t>
            </a:r>
            <a:endParaRPr sz="13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Click arrow: move to the top</a:t>
            </a:r>
            <a:endParaRPr sz="13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  <p:sp>
        <p:nvSpPr>
          <p:cNvPr id="436" name="Google Shape;436;gd90919d0d9_0_159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37" name="Google Shape;437;gd90919d0d9_0_159"/>
          <p:cNvSpPr txBox="1"/>
          <p:nvPr/>
        </p:nvSpPr>
        <p:spPr>
          <a:xfrm>
            <a:off x="1166224" y="2984152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38" name="Google Shape;438;gd90919d0d9_0_159"/>
          <p:cNvSpPr txBox="1"/>
          <p:nvPr/>
        </p:nvSpPr>
        <p:spPr>
          <a:xfrm>
            <a:off x="1166220" y="350432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439" name="Google Shape;439;gd90919d0d9_0_159"/>
          <p:cNvSpPr txBox="1"/>
          <p:nvPr/>
        </p:nvSpPr>
        <p:spPr>
          <a:xfrm>
            <a:off x="1166220" y="4024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440" name="Google Shape;440;gd90919d0d9_0_159"/>
          <p:cNvSpPr txBox="1"/>
          <p:nvPr/>
        </p:nvSpPr>
        <p:spPr>
          <a:xfrm>
            <a:off x="1166220" y="454467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  <p:sp>
        <p:nvSpPr>
          <p:cNvPr id="441" name="Google Shape;441;gd90919d0d9_0_159"/>
          <p:cNvSpPr txBox="1"/>
          <p:nvPr/>
        </p:nvSpPr>
        <p:spPr>
          <a:xfrm>
            <a:off x="1166220" y="500637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6</a:t>
            </a:r>
            <a:endParaRPr/>
          </a:p>
        </p:txBody>
      </p:sp>
      <p:sp>
        <p:nvSpPr>
          <p:cNvPr id="442" name="Google Shape;442;gd90919d0d9_0_159"/>
          <p:cNvSpPr txBox="1"/>
          <p:nvPr/>
        </p:nvSpPr>
        <p:spPr>
          <a:xfrm>
            <a:off x="8523020" y="559295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7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d90919d0d9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25" y="1574100"/>
            <a:ext cx="8753600" cy="519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d90919d0d9_0_181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d90919d0d9_0_181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4800" dirty="0">
                <a:solidFill>
                  <a:schemeClr val="dk1"/>
                </a:solidFill>
              </a:rPr>
              <a:t>Portfolio Details </a:t>
            </a:r>
            <a:r>
              <a:rPr lang="en-US" altLang="ko-KR" sz="4800" dirty="0">
                <a:solidFill>
                  <a:schemeClr val="dk1"/>
                </a:solidFill>
              </a:rPr>
              <a:t>Bitrix24 </a:t>
            </a:r>
            <a:r>
              <a:rPr lang="en-US" sz="4800" dirty="0">
                <a:solidFill>
                  <a:schemeClr val="dk1"/>
                </a:solidFill>
              </a:rPr>
              <a:t>Page 4</a:t>
            </a:r>
            <a:endParaRPr sz="4000" dirty="0"/>
          </a:p>
        </p:txBody>
      </p:sp>
      <p:sp>
        <p:nvSpPr>
          <p:cNvPr id="451" name="Google Shape;451;gd90919d0d9_0_181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6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lang="en-US" sz="1600" dirty="0">
              <a:solidFill>
                <a:schemeClr val="dk1"/>
              </a:solidFill>
              <a:latin typeface="+mj-lt"/>
              <a:ea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당사와 협업을 희망하신다면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아시아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태평양 지역에서 가장 우수한 소프트웨어 엔지니어링 컨설턴트와 협업하여 글로벌 커뮤니티에 참여하십시오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(there should be a “Get In Touch” button).</a:t>
            </a:r>
            <a:endParaRPr lang="en-US" altLang="ko-KR" sz="1600" dirty="0">
              <a:solidFill>
                <a:schemeClr val="bg1"/>
              </a:solidFill>
              <a:latin typeface="+mj-lt"/>
              <a:ea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전화번호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+82 10-9940-4534,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이메일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info@luxpmsoft.com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주소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경기도 성남시 분당구 </a:t>
            </a:r>
            <a:r>
              <a:rPr lang="ko-KR" altLang="en-US" sz="1600" b="0" i="0" dirty="0" err="1">
                <a:solidFill>
                  <a:schemeClr val="bg1"/>
                </a:solidFill>
                <a:effectLst/>
                <a:latin typeface="+mj-lt"/>
              </a:rPr>
              <a:t>삼평동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+mj-lt"/>
              </a:rPr>
              <a:t>676 </a:t>
            </a:r>
            <a:r>
              <a:rPr lang="ko-KR" altLang="en-US" sz="1600" b="0" i="0" dirty="0" err="1">
                <a:solidFill>
                  <a:schemeClr val="bg1"/>
                </a:solidFill>
                <a:effectLst/>
                <a:latin typeface="+mj-lt"/>
              </a:rPr>
              <a:t>코리아벤처타운업무시설비블러디티씨타워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+mj-lt"/>
              </a:rPr>
              <a:t>2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층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(subject to change), Social Media Accounts</a:t>
            </a:r>
            <a:endParaRPr lang="en-US" altLang="ko-KR" sz="1600" dirty="0">
              <a:solidFill>
                <a:schemeClr val="bg1"/>
              </a:solidFill>
              <a:latin typeface="+mj-lt"/>
              <a:ea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Click arrow: move to the top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저작권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개인정보 보호정책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쿠키 설정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전문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2" name="Google Shape;452;gd90919d0d9_0_181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53" name="Google Shape;453;gd90919d0d9_0_181"/>
          <p:cNvSpPr txBox="1"/>
          <p:nvPr/>
        </p:nvSpPr>
        <p:spPr>
          <a:xfrm>
            <a:off x="1305774" y="393936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54" name="Google Shape;454;gd90919d0d9_0_181"/>
          <p:cNvSpPr txBox="1"/>
          <p:nvPr/>
        </p:nvSpPr>
        <p:spPr>
          <a:xfrm>
            <a:off x="8468270" y="566252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455" name="Google Shape;455;gd90919d0d9_0_181"/>
          <p:cNvSpPr txBox="1"/>
          <p:nvPr/>
        </p:nvSpPr>
        <p:spPr>
          <a:xfrm>
            <a:off x="919520" y="580775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  <p:sp>
        <p:nvSpPr>
          <p:cNvPr id="456" name="Google Shape;456;gd90919d0d9_0_181"/>
          <p:cNvSpPr txBox="1"/>
          <p:nvPr/>
        </p:nvSpPr>
        <p:spPr>
          <a:xfrm>
            <a:off x="1686774" y="393936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d90919d0d9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50" y="1623425"/>
            <a:ext cx="8753473" cy="515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d90919d0d9_0_129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d90919d0d9_0_129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3700" dirty="0">
                <a:solidFill>
                  <a:schemeClr val="dk1"/>
                </a:solidFill>
              </a:rPr>
              <a:t>Portfolio Details </a:t>
            </a:r>
            <a:r>
              <a:rPr lang="en-US" altLang="ko-KR" sz="3700" dirty="0">
                <a:solidFill>
                  <a:schemeClr val="dk1"/>
                </a:solidFill>
              </a:rPr>
              <a:t>Free Stuff Finders </a:t>
            </a:r>
            <a:r>
              <a:rPr lang="en-US" sz="3700" dirty="0">
                <a:solidFill>
                  <a:schemeClr val="dk1"/>
                </a:solidFill>
              </a:rPr>
              <a:t>Page 1</a:t>
            </a:r>
            <a:endParaRPr sz="3700" dirty="0"/>
          </a:p>
        </p:txBody>
      </p:sp>
      <p:sp>
        <p:nvSpPr>
          <p:cNvPr id="408" name="Google Shape;408;gd90919d0d9_0_129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800" dirty="0" err="1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LuxPM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홈페이지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회사소개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포트폴리오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연락처</a:t>
            </a:r>
            <a:endParaRPr lang="en-US" altLang="ko-KR" sz="1800" dirty="0">
              <a:solidFill>
                <a:schemeClr val="bg1"/>
              </a:solidFill>
              <a:latin typeface="+mj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언어 선택 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한국어 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/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영어</a:t>
            </a: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)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최근 진행된 프로젝트</a:t>
            </a:r>
            <a:r>
              <a:rPr lang="en-US" altLang="ko-KR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제품 정보 </a:t>
            </a:r>
            <a:r>
              <a:rPr lang="ko-KR" altLang="en-US" sz="1800" dirty="0" err="1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플렛폼</a:t>
            </a: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(with relevant image as the background)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  <p:sp>
        <p:nvSpPr>
          <p:cNvPr id="409" name="Google Shape;409;gd90919d0d9_0_129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10" name="Google Shape;410;gd90919d0d9_0_129"/>
          <p:cNvSpPr txBox="1"/>
          <p:nvPr/>
        </p:nvSpPr>
        <p:spPr>
          <a:xfrm>
            <a:off x="2883324" y="1296777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11" name="Google Shape;411;gd90919d0d9_0_129"/>
          <p:cNvSpPr txBox="1"/>
          <p:nvPr/>
        </p:nvSpPr>
        <p:spPr>
          <a:xfrm>
            <a:off x="6517295" y="12249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412" name="Google Shape;412;gd90919d0d9_0_129"/>
          <p:cNvSpPr txBox="1"/>
          <p:nvPr/>
        </p:nvSpPr>
        <p:spPr>
          <a:xfrm>
            <a:off x="3633120" y="234432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29769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gd90919d0d9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6250"/>
            <a:ext cx="8707527" cy="516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d90919d0d9_0_144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d90919d0d9_0_144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3600" dirty="0">
                <a:solidFill>
                  <a:schemeClr val="dk1"/>
                </a:solidFill>
              </a:rPr>
              <a:t>Portfolio Details </a:t>
            </a:r>
            <a:r>
              <a:rPr lang="en-US" altLang="ko-KR" sz="3600" dirty="0">
                <a:solidFill>
                  <a:schemeClr val="dk1"/>
                </a:solidFill>
              </a:rPr>
              <a:t>Free Stuff Finders </a:t>
            </a:r>
            <a:r>
              <a:rPr lang="en-US" sz="3600" dirty="0">
                <a:solidFill>
                  <a:schemeClr val="dk1"/>
                </a:solidFill>
              </a:rPr>
              <a:t>Page 2</a:t>
            </a:r>
            <a:endParaRPr sz="2800" dirty="0"/>
          </a:p>
        </p:txBody>
      </p:sp>
      <p:sp>
        <p:nvSpPr>
          <p:cNvPr id="421" name="Google Shape;421;gd90919d0d9_0_144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sz="1600" dirty="0">
              <a:solidFill>
                <a:schemeClr val="bg1"/>
              </a:solidFill>
              <a:latin typeface="+mj-l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Relevant image</a:t>
            </a:r>
            <a:endParaRPr sz="16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고객사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Free Stuff Finder,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제작 기간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4~5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개월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 err="1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개잘팀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 규모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3,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개발 유형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iOS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및 안드로이드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개발 도구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HTML, </a:t>
            </a:r>
            <a:r>
              <a:rPr lang="en-US" sz="1600" dirty="0" err="1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Javascript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PHP, React JS, MySQL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Free Stuff Finder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는 시청자가 블로그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동영상 및 뉴스를 통해 인지한 다양한 제품에 대한 상품검색을 할 수 있는 플랫폼입니다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(new paragraph)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링크를 클릭하면 많은 양의 정보가 제공되므로 물건을 쇼핑하는 것이 그 어느 때보다 쉬워졌습니다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사용자는 가장 저렴하고 최고의 품질의 제품을 쉽게 찾을 수 있습니다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. 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Click arrow: move to the top</a:t>
            </a:r>
            <a:endParaRPr sz="16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  <p:sp>
        <p:nvSpPr>
          <p:cNvPr id="422" name="Google Shape;422;gd90919d0d9_0_144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23" name="Google Shape;423;gd90919d0d9_0_144"/>
          <p:cNvSpPr txBox="1"/>
          <p:nvPr/>
        </p:nvSpPr>
        <p:spPr>
          <a:xfrm>
            <a:off x="1205824" y="2076327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24" name="Google Shape;424;gd90919d0d9_0_144"/>
          <p:cNvSpPr txBox="1"/>
          <p:nvPr/>
        </p:nvSpPr>
        <p:spPr>
          <a:xfrm>
            <a:off x="7484320" y="213272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425" name="Google Shape;425;gd90919d0d9_0_144"/>
          <p:cNvSpPr txBox="1"/>
          <p:nvPr/>
        </p:nvSpPr>
        <p:spPr>
          <a:xfrm>
            <a:off x="1166220" y="495925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426" name="Google Shape;426;gd90919d0d9_0_144"/>
          <p:cNvSpPr txBox="1"/>
          <p:nvPr/>
        </p:nvSpPr>
        <p:spPr>
          <a:xfrm>
            <a:off x="8523020" y="556557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119328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gd90919d0d9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00" y="1565275"/>
            <a:ext cx="8753627" cy="520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d90919d0d9_0_159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d90919d0d9_0_159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3600" dirty="0">
                <a:solidFill>
                  <a:schemeClr val="dk1"/>
                </a:solidFill>
              </a:rPr>
              <a:t>Portfolio Details </a:t>
            </a:r>
            <a:r>
              <a:rPr lang="en-US" altLang="ko-KR" sz="3600" dirty="0">
                <a:solidFill>
                  <a:schemeClr val="dk1"/>
                </a:solidFill>
              </a:rPr>
              <a:t>Free Stuff Finders </a:t>
            </a:r>
            <a:r>
              <a:rPr lang="en-US" sz="3600" dirty="0">
                <a:solidFill>
                  <a:schemeClr val="dk1"/>
                </a:solidFill>
              </a:rPr>
              <a:t>Page 3</a:t>
            </a:r>
            <a:endParaRPr sz="2800" dirty="0"/>
          </a:p>
        </p:txBody>
      </p:sp>
      <p:sp>
        <p:nvSpPr>
          <p:cNvPr id="435" name="Google Shape;435;gd90919d0d9_0_159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sz="1200" dirty="0">
              <a:solidFill>
                <a:schemeClr val="bg1"/>
              </a:solidFill>
              <a:latin typeface="+mj-l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More relevant images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ko-KR" alt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당사의 역할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당사는 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Node JS, MySQL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등 다양한 프로그램을 활용하여 사용자 친화적인 모바일 앱을 개발하였습니다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 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새로운 유형의 모바일 앱 플랫폼을 개발하며 플랫폼을 이용하는 사용자가 휴대폰에서 최적의 상품을 쉽게 검색 할 수 있게 만들었습니다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 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ko-KR" alt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프로젝트 정보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기존 웹 사이트를 구현하여 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iOS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와 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Android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에서 호환되는 모바일 앱을 만들 수 있었습니다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여러 프로그래밍 도구를 통해 편의를 위해 새로운 기능이 앱에 추가되었습니다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이제 웹 브라우저에서 플랫폼을 볼 필요없이 모바일에서 다양한 제품 및 서비스 마케팅 콘텐츠를 쉽게 이용할 수 있습니다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 </a:t>
            </a:r>
            <a:endParaRPr lang="ko-KR" altLang="en-US" sz="1200" dirty="0">
              <a:solidFill>
                <a:schemeClr val="bg1"/>
              </a:solidFill>
              <a:latin typeface="+mj-l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More relevant images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ko-KR" alt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제작 결과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+mj-lt"/>
              </a:rPr>
              <a:t>웹 사이트를 성공적으로 구축한 후 플랫폼은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+mj-lt"/>
              </a:rPr>
              <a:t>2000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+mj-lt"/>
              </a:rPr>
              <a:t>명이 넘는 사용자들로부터 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+mj-lt"/>
              </a:rPr>
              <a:t>4.4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+mj-lt"/>
              </a:rPr>
              <a:t>의 우수한 평가 등급을 받았습니다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+mj-lt"/>
              </a:rPr>
              <a:t>. </a:t>
            </a:r>
            <a:r>
              <a:rPr lang="ko-KR" altLang="en-US" sz="1200" b="0" i="0" dirty="0">
                <a:solidFill>
                  <a:schemeClr val="bg1"/>
                </a:solidFill>
                <a:effectLst/>
                <a:latin typeface="+mj-lt"/>
              </a:rPr>
              <a:t>당사의 솔루션을 통해 모바일 앱을 사용하는 사용자가 꾸준히 유입되고 있으며 사용량이 증가하고 있습니다</a:t>
            </a:r>
            <a:r>
              <a:rPr lang="en-US" altLang="ko-KR" sz="1200" b="0" i="0" dirty="0">
                <a:solidFill>
                  <a:schemeClr val="bg1"/>
                </a:solidFill>
                <a:effectLst/>
                <a:latin typeface="+mj-lt"/>
              </a:rPr>
              <a:t>. . </a:t>
            </a:r>
            <a:endParaRPr lang="ko-KR" altLang="en-US" sz="1200" dirty="0">
              <a:solidFill>
                <a:schemeClr val="bg1"/>
              </a:solidFill>
              <a:latin typeface="+mj-l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Click arrow: move to the top</a:t>
            </a:r>
            <a:endParaRPr sz="12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  <p:sp>
        <p:nvSpPr>
          <p:cNvPr id="436" name="Google Shape;436;gd90919d0d9_0_159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37" name="Google Shape;437;gd90919d0d9_0_159"/>
          <p:cNvSpPr txBox="1"/>
          <p:nvPr/>
        </p:nvSpPr>
        <p:spPr>
          <a:xfrm>
            <a:off x="1166224" y="2984152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38" name="Google Shape;438;gd90919d0d9_0_159"/>
          <p:cNvSpPr txBox="1"/>
          <p:nvPr/>
        </p:nvSpPr>
        <p:spPr>
          <a:xfrm>
            <a:off x="1166220" y="350432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439" name="Google Shape;439;gd90919d0d9_0_159"/>
          <p:cNvSpPr txBox="1"/>
          <p:nvPr/>
        </p:nvSpPr>
        <p:spPr>
          <a:xfrm>
            <a:off x="1166220" y="4024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440" name="Google Shape;440;gd90919d0d9_0_159"/>
          <p:cNvSpPr txBox="1"/>
          <p:nvPr/>
        </p:nvSpPr>
        <p:spPr>
          <a:xfrm>
            <a:off x="1166220" y="454467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  <p:sp>
        <p:nvSpPr>
          <p:cNvPr id="441" name="Google Shape;441;gd90919d0d9_0_159"/>
          <p:cNvSpPr txBox="1"/>
          <p:nvPr/>
        </p:nvSpPr>
        <p:spPr>
          <a:xfrm>
            <a:off x="1166220" y="500637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6</a:t>
            </a:r>
            <a:endParaRPr/>
          </a:p>
        </p:txBody>
      </p:sp>
      <p:sp>
        <p:nvSpPr>
          <p:cNvPr id="442" name="Google Shape;442;gd90919d0d9_0_159"/>
          <p:cNvSpPr txBox="1"/>
          <p:nvPr/>
        </p:nvSpPr>
        <p:spPr>
          <a:xfrm>
            <a:off x="8523020" y="559295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7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248854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d90919d0d9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25" y="1574100"/>
            <a:ext cx="8753600" cy="519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d90919d0d9_0_181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d90919d0d9_0_181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3600" dirty="0">
                <a:solidFill>
                  <a:schemeClr val="dk1"/>
                </a:solidFill>
              </a:rPr>
              <a:t>Portfolio Details </a:t>
            </a:r>
            <a:r>
              <a:rPr lang="en-US" altLang="ko-KR" sz="3600" dirty="0">
                <a:solidFill>
                  <a:schemeClr val="dk1"/>
                </a:solidFill>
              </a:rPr>
              <a:t>Free Stuff Finders </a:t>
            </a:r>
            <a:r>
              <a:rPr lang="en-US" sz="3600" dirty="0">
                <a:solidFill>
                  <a:schemeClr val="dk1"/>
                </a:solidFill>
              </a:rPr>
              <a:t>Page 4</a:t>
            </a:r>
            <a:endParaRPr sz="2800" dirty="0"/>
          </a:p>
        </p:txBody>
      </p:sp>
      <p:sp>
        <p:nvSpPr>
          <p:cNvPr id="451" name="Google Shape;451;gd90919d0d9_0_181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6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lang="en-US" sz="1600" dirty="0">
              <a:solidFill>
                <a:schemeClr val="dk1"/>
              </a:solidFill>
              <a:latin typeface="+mj-lt"/>
              <a:ea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당사와 협업을 희망하신다면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아시아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태평양 지역에서 가장 우수한 소프트웨어 엔지니어링 컨설턴트와 협업하여 글로벌 커뮤니티에 참여하십시오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(there should be a “Get In Touch” button).</a:t>
            </a:r>
            <a:endParaRPr lang="en-US" altLang="ko-KR" sz="1600" dirty="0">
              <a:solidFill>
                <a:schemeClr val="bg1"/>
              </a:solidFill>
              <a:latin typeface="+mj-lt"/>
              <a:ea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전화번호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+82 10-9940-4534,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이메일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info@luxpmsoft.com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주소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경기도 성남시 분당구 </a:t>
            </a:r>
            <a:r>
              <a:rPr lang="ko-KR" altLang="en-US" sz="1600" b="0" i="0" dirty="0" err="1">
                <a:solidFill>
                  <a:schemeClr val="bg1"/>
                </a:solidFill>
                <a:effectLst/>
                <a:latin typeface="+mj-lt"/>
              </a:rPr>
              <a:t>삼평동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+mj-lt"/>
              </a:rPr>
              <a:t>676 </a:t>
            </a:r>
            <a:r>
              <a:rPr lang="ko-KR" altLang="en-US" sz="1600" b="0" i="0" dirty="0" err="1">
                <a:solidFill>
                  <a:schemeClr val="bg1"/>
                </a:solidFill>
                <a:effectLst/>
                <a:latin typeface="+mj-lt"/>
              </a:rPr>
              <a:t>코리아벤처타운업무시설비블러디티씨타워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+mj-lt"/>
              </a:rPr>
              <a:t>2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층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(subject to change), Social Media Accounts</a:t>
            </a:r>
            <a:endParaRPr lang="en-US" altLang="ko-KR" sz="1600" dirty="0">
              <a:solidFill>
                <a:schemeClr val="bg1"/>
              </a:solidFill>
              <a:latin typeface="+mj-lt"/>
              <a:ea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Click arrow: move to the top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저작권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개인정보 보호정책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쿠키 설정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전문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2" name="Google Shape;452;gd90919d0d9_0_181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53" name="Google Shape;453;gd90919d0d9_0_181"/>
          <p:cNvSpPr txBox="1"/>
          <p:nvPr/>
        </p:nvSpPr>
        <p:spPr>
          <a:xfrm>
            <a:off x="1305774" y="393936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54" name="Google Shape;454;gd90919d0d9_0_181"/>
          <p:cNvSpPr txBox="1"/>
          <p:nvPr/>
        </p:nvSpPr>
        <p:spPr>
          <a:xfrm>
            <a:off x="8468270" y="566252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455" name="Google Shape;455;gd90919d0d9_0_181"/>
          <p:cNvSpPr txBox="1"/>
          <p:nvPr/>
        </p:nvSpPr>
        <p:spPr>
          <a:xfrm>
            <a:off x="919520" y="580775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  <p:sp>
        <p:nvSpPr>
          <p:cNvPr id="456" name="Google Shape;456;gd90919d0d9_0_181"/>
          <p:cNvSpPr txBox="1"/>
          <p:nvPr/>
        </p:nvSpPr>
        <p:spPr>
          <a:xfrm>
            <a:off x="1686774" y="393936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58898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E1B791-ADFD-4B91-B9D8-15AE2C030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43" y="1909747"/>
            <a:ext cx="8813240" cy="4824638"/>
          </a:xfrm>
          <a:prstGeom prst="rect">
            <a:avLst/>
          </a:prstGeom>
        </p:spPr>
      </p:pic>
      <p:pic>
        <p:nvPicPr>
          <p:cNvPr id="123" name="Google Shape;123;p3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3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599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5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Landing Page 2</a:t>
            </a:r>
            <a:endParaRPr/>
          </a:p>
        </p:txBody>
      </p:sp>
      <p:sp>
        <p:nvSpPr>
          <p:cNvPr id="125" name="Google Shape;125;p3"/>
          <p:cNvSpPr txBox="1"/>
          <p:nvPr/>
        </p:nvSpPr>
        <p:spPr>
          <a:xfrm>
            <a:off x="1189808" y="1829848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 dirty="0"/>
          </a:p>
        </p:txBody>
      </p:sp>
      <p:sp>
        <p:nvSpPr>
          <p:cNvPr id="126" name="Google Shape;126;p3"/>
          <p:cNvSpPr txBox="1"/>
          <p:nvPr/>
        </p:nvSpPr>
        <p:spPr>
          <a:xfrm>
            <a:off x="2490720" y="2641464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 dirty="0"/>
          </a:p>
        </p:txBody>
      </p:sp>
      <p:sp>
        <p:nvSpPr>
          <p:cNvPr id="127" name="Google Shape;127;p3"/>
          <p:cNvSpPr txBox="1"/>
          <p:nvPr/>
        </p:nvSpPr>
        <p:spPr>
          <a:xfrm>
            <a:off x="1189808" y="3595729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 dirty="0"/>
          </a:p>
        </p:txBody>
      </p:sp>
      <p:sp>
        <p:nvSpPr>
          <p:cNvPr id="128" name="Google Shape;128;p3"/>
          <p:cNvSpPr/>
          <p:nvPr/>
        </p:nvSpPr>
        <p:spPr>
          <a:xfrm>
            <a:off x="8940483" y="749447"/>
            <a:ext cx="3124274" cy="4893607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rbel"/>
              <a:buAutoNum type="arabicPeriod"/>
            </a:pPr>
            <a:r>
              <a:rPr lang="en-US" sz="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Logo, menu, and language selection</a:t>
            </a:r>
            <a:endParaRPr sz="800" dirty="0">
              <a:solidFill>
                <a:schemeClr val="bg1"/>
              </a:solidFill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Corbel"/>
              <a:buAutoNum type="arabicPeriod"/>
            </a:pPr>
            <a:r>
              <a:rPr lang="ko-KR" altLang="en-US" sz="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우리의 서비스</a:t>
            </a:r>
            <a:endParaRPr lang="en-US" altLang="ko-KR" sz="8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342900" indent="-342900">
              <a:buClr>
                <a:schemeClr val="lt1"/>
              </a:buClr>
              <a:buSzPts val="1500"/>
              <a:buFont typeface="Corbel"/>
              <a:buAutoNum type="arabicPeriod"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웹 애플리케이션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고객 관리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회계 및 영업 활동을 자동화하여 조직의 업무 효율성을 증대 시킬 수 있습니다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.</a:t>
            </a:r>
            <a:endParaRPr lang="en-US" altLang="ko-KR" sz="800" dirty="0">
              <a:solidFill>
                <a:schemeClr val="bg1"/>
              </a:solidFill>
              <a:latin typeface="+mj-lt"/>
              <a:sym typeface="Corbel"/>
            </a:endParaRPr>
          </a:p>
          <a:p>
            <a:pPr marL="228600" lvl="7" indent="-228600">
              <a:buClr>
                <a:schemeClr val="lt1"/>
              </a:buClr>
              <a:buSzPts val="15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고성능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개발 기간 동안 스트레스 테스트를 수행하여 귀하의 웹 사이트가 초당 최소 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500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건의 트랜잭션을 처리할 수 있도록 보장합니다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228600" lvl="7" indent="-228600">
              <a:buClr>
                <a:schemeClr val="lt1"/>
              </a:buClr>
              <a:buSzPts val="1500"/>
              <a:buFont typeface="Arial" panose="020B0604020202020204" pitchFamily="34" charset="0"/>
              <a:buChar char="•"/>
            </a:pPr>
            <a:r>
              <a:rPr lang="ko-KR" altLang="en-US" sz="800" dirty="0" err="1">
                <a:solidFill>
                  <a:schemeClr val="bg1"/>
                </a:solidFill>
                <a:latin typeface="+mj-lt"/>
              </a:rPr>
              <a:t>트렌디한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 디자인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우리는 최고의 디자이너들이 디자인을 </a:t>
            </a:r>
            <a:r>
              <a:rPr lang="ko-KR" altLang="en-US" sz="800" dirty="0" err="1">
                <a:solidFill>
                  <a:schemeClr val="bg1"/>
                </a:solidFill>
                <a:latin typeface="+mj-lt"/>
              </a:rPr>
              <a:t>초안하여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 고객들에게 발표하는 디자인 주기를 가지고 있습니다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그런 다음 고객사의 피드백을 받아 설계 기능을 최적화합니다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228600" lvl="7" indent="-228600">
              <a:buClr>
                <a:schemeClr val="lt1"/>
              </a:buClr>
              <a:buSzPts val="15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빠른 전송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프로젝트를 위한 팀을 신속하게 구성하고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매일 리스크를 분석하며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가능한 최고의 솔루션을 활용하여 리스크를 완화합니다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이를 통해 예산 범위 내에서 제때에 결과를 제공할 수 있습니다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228600" indent="-228600">
              <a:buClr>
                <a:schemeClr val="lt1"/>
              </a:buClr>
              <a:buSzPts val="1500"/>
              <a:buFont typeface="+mj-lt"/>
              <a:buAutoNum type="arabicPeriod"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빅 데이터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: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빅 데이터 솔루션으로 시장의 수요를 예측하여 잠재 고객에게 신속하고 효율적으로 연락할 수 있습니다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.</a:t>
            </a:r>
            <a:r>
              <a:rPr lang="en-US" sz="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.</a:t>
            </a:r>
          </a:p>
          <a:p>
            <a:pPr marL="171450" indent="-171450">
              <a:buClr>
                <a:schemeClr val="lt1"/>
              </a:buClr>
              <a:buSzPts val="15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최적화된 데이터베이스 아키텍처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고성능 웹 사이트는 데이터베이스 아키텍처를 엔지니어링하는 것으로 시작합니다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171450" indent="-171450">
              <a:buClr>
                <a:schemeClr val="lt1"/>
              </a:buClr>
              <a:buSzPts val="15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사용자 행동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데이터베이스를 구축할 때 중요한 측면 중 하나는 클라이언트가 플랫폼에서 사용자의 행동을 예측할 수 있도록 데이터베이스를 구성한다는 것입니다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.</a:t>
            </a:r>
            <a:endParaRPr lang="en-US" sz="800" dirty="0">
              <a:solidFill>
                <a:schemeClr val="bg1"/>
              </a:solidFill>
              <a:latin typeface="+mj-lt"/>
              <a:ea typeface="Corbel"/>
            </a:endParaRPr>
          </a:p>
          <a:p>
            <a:pPr marL="228600" indent="-228600">
              <a:buClr>
                <a:schemeClr val="lt1"/>
              </a:buClr>
              <a:buSzPts val="1500"/>
              <a:buFont typeface="+mj-lt"/>
              <a:buAutoNum type="arabicPeriod" startAt="5"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모바일 앱</a:t>
            </a:r>
            <a:r>
              <a:rPr lang="en-US" sz="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800" dirty="0" err="1">
                <a:solidFill>
                  <a:schemeClr val="bg1"/>
                </a:solidFill>
                <a:latin typeface="+mj-lt"/>
              </a:rPr>
              <a:t>럭스피엠의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 최고의 앱 개발자들과 함께 </a:t>
            </a:r>
            <a:r>
              <a:rPr lang="ko-KR" altLang="en-US" sz="800" dirty="0" err="1">
                <a:solidFill>
                  <a:schemeClr val="bg1"/>
                </a:solidFill>
                <a:latin typeface="+mj-lt"/>
              </a:rPr>
              <a:t>틱톡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800" dirty="0" err="1">
                <a:solidFill>
                  <a:schemeClr val="bg1"/>
                </a:solidFill>
                <a:latin typeface="+mj-lt"/>
              </a:rPr>
              <a:t>스냅쳇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 또는 </a:t>
            </a:r>
            <a:r>
              <a:rPr lang="ko-KR" altLang="en-US" sz="800" dirty="0" err="1">
                <a:solidFill>
                  <a:schemeClr val="bg1"/>
                </a:solidFill>
                <a:latin typeface="+mj-lt"/>
              </a:rPr>
              <a:t>우버와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 같은 차세대 플랫폼을 개발 할 수 있습니다</a:t>
            </a:r>
            <a:r>
              <a:rPr lang="en-US" altLang="ko-KR" sz="800" dirty="0">
                <a:solidFill>
                  <a:schemeClr val="bg1"/>
                </a:solidFill>
                <a:latin typeface="+mj-lt"/>
                <a:sym typeface="Corbel"/>
              </a:rPr>
              <a:t>.</a:t>
            </a:r>
          </a:p>
          <a:p>
            <a:pPr marL="171450" indent="-171450">
              <a:buClr>
                <a:schemeClr val="lt1"/>
              </a:buClr>
              <a:buSzPts val="15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최적화된 사용자 상호 작용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우리는 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UI/UX 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솔루션이 플랫폼의 품질을 향상시킬 수 있도록 보장합니다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171450" indent="-171450">
              <a:buClr>
                <a:schemeClr val="lt1"/>
              </a:buClr>
              <a:buSzPts val="1500"/>
              <a:buFont typeface="Arial" panose="020B0604020202020204" pitchFamily="34" charset="0"/>
              <a:buChar char="•"/>
            </a:pP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AR/VR/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비디오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: AR, VR, 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라이브 스트림 영상 등 기술 솔루션을 제공해 드립니다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.</a:t>
            </a:r>
            <a:endParaRPr lang="en-US" sz="800" dirty="0">
              <a:solidFill>
                <a:schemeClr val="bg1"/>
              </a:solidFill>
              <a:latin typeface="+mj-lt"/>
              <a:ea typeface="Corbel"/>
            </a:endParaRPr>
          </a:p>
          <a:p>
            <a:pPr marL="228600" indent="-228600">
              <a:buClr>
                <a:schemeClr val="lt1"/>
              </a:buClr>
              <a:buSzPts val="1500"/>
              <a:buFont typeface="+mj-lt"/>
              <a:buAutoNum type="arabicPeriod" startAt="6"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인공지능</a:t>
            </a:r>
            <a:r>
              <a:rPr lang="en-US" sz="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인공지능 환경 구축을 통해 업무 능력을 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10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배 이상 향상하여 불가능한 일은 가능하도록 합니다</a:t>
            </a:r>
            <a:r>
              <a:rPr lang="en-US" altLang="ko-KR" sz="800" dirty="0">
                <a:solidFill>
                  <a:schemeClr val="bg1"/>
                </a:solidFill>
                <a:latin typeface="+mj-lt"/>
                <a:sym typeface="Corbel"/>
              </a:rPr>
              <a:t>.</a:t>
            </a:r>
          </a:p>
          <a:p>
            <a:pPr marL="171450" indent="-171450">
              <a:buClr>
                <a:schemeClr val="lt1"/>
              </a:buClr>
              <a:buSzPts val="15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예측 가능성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우리는 우리의 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AI </a:t>
            </a:r>
            <a:r>
              <a:rPr lang="ko-KR" altLang="en-US" sz="800" dirty="0" err="1">
                <a:solidFill>
                  <a:schemeClr val="bg1"/>
                </a:solidFill>
                <a:latin typeface="+mj-lt"/>
              </a:rPr>
              <a:t>머신에서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 반환된 데이터가 충분히 정확하고 빠를 수 있도록 보장합니다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171450" indent="-171450">
              <a:buClr>
                <a:schemeClr val="lt1"/>
              </a:buClr>
              <a:buSzPts val="15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효율성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: 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고객의 예산을 초과하지 않도록 하는 것을 중요하게 생각합니다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시간과 비용에 대한 고객의 기대에 부응하는 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AI </a:t>
            </a: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솔루션을 찾는 것이</a:t>
            </a:r>
            <a:r>
              <a:rPr lang="en-US" sz="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Input relevant images for all of the tabs</a:t>
            </a:r>
          </a:p>
          <a:p>
            <a:pPr marL="171450" indent="-171450">
              <a:buClr>
                <a:schemeClr val="lt1"/>
              </a:buClr>
              <a:buSzPts val="1500"/>
              <a:buFont typeface="Arial" panose="020B0604020202020204" pitchFamily="34" charset="0"/>
              <a:buChar char="•"/>
            </a:pPr>
            <a:r>
              <a:rPr lang="ko-KR" altLang="en-US" sz="800" dirty="0">
                <a:solidFill>
                  <a:schemeClr val="bg1"/>
                </a:solidFill>
                <a:latin typeface="+mj-lt"/>
              </a:rPr>
              <a:t> 우리의 목표입니다</a:t>
            </a:r>
            <a:r>
              <a:rPr lang="en-US" altLang="ko-KR" sz="800" dirty="0">
                <a:solidFill>
                  <a:schemeClr val="bg1"/>
                </a:solidFill>
                <a:latin typeface="+mj-lt"/>
              </a:rPr>
              <a:t>.</a:t>
            </a:r>
            <a:endParaRPr lang="en-US" sz="800" dirty="0">
              <a:solidFill>
                <a:schemeClr val="bg1"/>
              </a:solidFill>
              <a:latin typeface="+mj-lt"/>
              <a:ea typeface="Corbel"/>
            </a:endParaRPr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+mj-lt"/>
              <a:buAutoNum type="arabicPeriod" startAt="6"/>
            </a:pPr>
            <a:r>
              <a:rPr lang="en-US" sz="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Click arrow: moves to the top</a:t>
            </a:r>
            <a:endParaRPr sz="800" dirty="0">
              <a:solidFill>
                <a:schemeClr val="bg1"/>
              </a:solidFill>
              <a:latin typeface="+mj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	</a:t>
            </a:r>
            <a:endParaRPr sz="8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1" name="Google Shape;127;p3">
            <a:extLst>
              <a:ext uri="{FF2B5EF4-FFF2-40B4-BE49-F238E27FC236}">
                <a16:creationId xmlns:a16="http://schemas.microsoft.com/office/drawing/2014/main" id="{7DA08781-1411-49F9-9026-CD819DFF0D58}"/>
              </a:ext>
            </a:extLst>
          </p:cNvPr>
          <p:cNvSpPr txBox="1"/>
          <p:nvPr/>
        </p:nvSpPr>
        <p:spPr>
          <a:xfrm>
            <a:off x="1189808" y="4057394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 dirty="0"/>
          </a:p>
        </p:txBody>
      </p:sp>
      <p:sp>
        <p:nvSpPr>
          <p:cNvPr id="12" name="Google Shape;127;p3">
            <a:extLst>
              <a:ext uri="{FF2B5EF4-FFF2-40B4-BE49-F238E27FC236}">
                <a16:creationId xmlns:a16="http://schemas.microsoft.com/office/drawing/2014/main" id="{53A9B315-27AB-4230-A341-1A4081F0B799}"/>
              </a:ext>
            </a:extLst>
          </p:cNvPr>
          <p:cNvSpPr txBox="1"/>
          <p:nvPr/>
        </p:nvSpPr>
        <p:spPr>
          <a:xfrm>
            <a:off x="1189808" y="445211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 dirty="0"/>
          </a:p>
        </p:txBody>
      </p:sp>
      <p:sp>
        <p:nvSpPr>
          <p:cNvPr id="13" name="Google Shape;127;p3">
            <a:extLst>
              <a:ext uri="{FF2B5EF4-FFF2-40B4-BE49-F238E27FC236}">
                <a16:creationId xmlns:a16="http://schemas.microsoft.com/office/drawing/2014/main" id="{30B28ADF-6791-4E84-B808-E8AC3926E278}"/>
              </a:ext>
            </a:extLst>
          </p:cNvPr>
          <p:cNvSpPr txBox="1"/>
          <p:nvPr/>
        </p:nvSpPr>
        <p:spPr>
          <a:xfrm>
            <a:off x="1189808" y="4920447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6</a:t>
            </a:r>
            <a:endParaRPr dirty="0"/>
          </a:p>
        </p:txBody>
      </p:sp>
      <p:sp>
        <p:nvSpPr>
          <p:cNvPr id="14" name="Google Shape;127;p3">
            <a:extLst>
              <a:ext uri="{FF2B5EF4-FFF2-40B4-BE49-F238E27FC236}">
                <a16:creationId xmlns:a16="http://schemas.microsoft.com/office/drawing/2014/main" id="{EA2AA7C9-69A4-47B6-B1B8-74754151BCD1}"/>
              </a:ext>
            </a:extLst>
          </p:cNvPr>
          <p:cNvSpPr txBox="1"/>
          <p:nvPr/>
        </p:nvSpPr>
        <p:spPr>
          <a:xfrm>
            <a:off x="7302619" y="4438765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7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d90919d0d9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50" y="1623425"/>
            <a:ext cx="8753473" cy="515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d90919d0d9_0_129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d90919d0d9_0_129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4000" dirty="0">
                <a:solidFill>
                  <a:schemeClr val="dk1"/>
                </a:solidFill>
              </a:rPr>
              <a:t>Portfolio Details </a:t>
            </a:r>
            <a:r>
              <a:rPr lang="en-US" altLang="ko-KR" sz="4000" dirty="0">
                <a:solidFill>
                  <a:schemeClr val="dk1"/>
                </a:solidFill>
              </a:rPr>
              <a:t>Good Doctors </a:t>
            </a:r>
            <a:r>
              <a:rPr lang="en-US" sz="4000" dirty="0">
                <a:solidFill>
                  <a:schemeClr val="dk1"/>
                </a:solidFill>
              </a:rPr>
              <a:t>Page 1</a:t>
            </a:r>
            <a:endParaRPr sz="4000" dirty="0"/>
          </a:p>
        </p:txBody>
      </p:sp>
      <p:sp>
        <p:nvSpPr>
          <p:cNvPr id="408" name="Google Shape;408;gd90919d0d9_0_129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800" dirty="0" err="1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LuxPM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홈페이지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회사소개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포트폴리오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연락처</a:t>
            </a:r>
            <a:endParaRPr lang="en-US" altLang="ko-KR" sz="1800" dirty="0">
              <a:solidFill>
                <a:schemeClr val="bg1"/>
              </a:solidFill>
              <a:latin typeface="+mj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언어 선택 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한국어 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/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영어</a:t>
            </a: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)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최근 진행된 프로젝트</a:t>
            </a:r>
            <a:r>
              <a:rPr lang="en-US" altLang="ko-KR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원격 진료 </a:t>
            </a:r>
            <a:r>
              <a:rPr lang="ko-KR" altLang="en-US" sz="1800" dirty="0" err="1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플렛폼</a:t>
            </a: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 </a:t>
            </a: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(with relevant image as the background)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  <p:sp>
        <p:nvSpPr>
          <p:cNvPr id="409" name="Google Shape;409;gd90919d0d9_0_129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10" name="Google Shape;410;gd90919d0d9_0_129"/>
          <p:cNvSpPr txBox="1"/>
          <p:nvPr/>
        </p:nvSpPr>
        <p:spPr>
          <a:xfrm>
            <a:off x="2883324" y="1296777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11" name="Google Shape;411;gd90919d0d9_0_129"/>
          <p:cNvSpPr txBox="1"/>
          <p:nvPr/>
        </p:nvSpPr>
        <p:spPr>
          <a:xfrm>
            <a:off x="6517295" y="12249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412" name="Google Shape;412;gd90919d0d9_0_129"/>
          <p:cNvSpPr txBox="1"/>
          <p:nvPr/>
        </p:nvSpPr>
        <p:spPr>
          <a:xfrm>
            <a:off x="3633120" y="234432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2231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gd90919d0d9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6250"/>
            <a:ext cx="8707527" cy="516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d90919d0d9_0_144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d90919d0d9_0_144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4000" dirty="0">
                <a:solidFill>
                  <a:schemeClr val="dk1"/>
                </a:solidFill>
              </a:rPr>
              <a:t>Portfolio Details </a:t>
            </a:r>
            <a:r>
              <a:rPr lang="en-US" altLang="ko-KR" sz="4000" dirty="0">
                <a:solidFill>
                  <a:schemeClr val="dk1"/>
                </a:solidFill>
              </a:rPr>
              <a:t>Good Doctors </a:t>
            </a:r>
            <a:r>
              <a:rPr lang="en-US" sz="4000" dirty="0">
                <a:solidFill>
                  <a:schemeClr val="dk1"/>
                </a:solidFill>
              </a:rPr>
              <a:t>Page 2</a:t>
            </a:r>
            <a:endParaRPr sz="3200" dirty="0"/>
          </a:p>
        </p:txBody>
      </p:sp>
      <p:sp>
        <p:nvSpPr>
          <p:cNvPr id="421" name="Google Shape;421;gd90919d0d9_0_144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sz="1500" dirty="0">
              <a:solidFill>
                <a:schemeClr val="bg1"/>
              </a:solidFill>
              <a:latin typeface="+mj-l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Relevant image</a:t>
            </a:r>
            <a:endParaRPr sz="15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indent="-336550"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고객사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Good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Doctors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제작 기간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1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년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개발팀 규모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5,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개발 유형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en-US" altLang="ko-KR" sz="1500" dirty="0">
                <a:solidFill>
                  <a:schemeClr val="bg1"/>
                </a:solidFill>
                <a:latin typeface="+mj-lt"/>
              </a:rPr>
              <a:t>CMS, </a:t>
            </a:r>
            <a:r>
              <a:rPr lang="ko-KR" altLang="en-US" sz="1500" dirty="0">
                <a:solidFill>
                  <a:schemeClr val="bg1"/>
                </a:solidFill>
                <a:latin typeface="+mj-lt"/>
              </a:rPr>
              <a:t>웹사이트</a:t>
            </a:r>
            <a:r>
              <a:rPr lang="en-US" altLang="ko-KR" sz="15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+mj-lt"/>
              </a:rPr>
              <a:t>웹 애플리케이션</a:t>
            </a:r>
            <a:r>
              <a:rPr lang="en-US" altLang="ko-KR" sz="1500" dirty="0">
                <a:solidFill>
                  <a:schemeClr val="bg1"/>
                </a:solidFill>
                <a:latin typeface="+mj-lt"/>
              </a:rPr>
              <a:t>, iOS </a:t>
            </a:r>
            <a:r>
              <a:rPr lang="ko-KR" altLang="en-US" sz="1500" dirty="0">
                <a:solidFill>
                  <a:schemeClr val="bg1"/>
                </a:solidFill>
                <a:latin typeface="+mj-lt"/>
              </a:rPr>
              <a:t>및 안드로이드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개발 도구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en-US" altLang="ko-KR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Reach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JS, Node JS, Swift, Java, HTML, CSS, JavaScript</a:t>
            </a:r>
            <a:endParaRPr sz="15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indent="-336550"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500" dirty="0">
                <a:solidFill>
                  <a:schemeClr val="bg1"/>
                </a:solidFill>
                <a:latin typeface="+mj-lt"/>
              </a:rPr>
              <a:t>원격 의료 응용 프로그램인 </a:t>
            </a:r>
            <a:r>
              <a:rPr lang="en-US" altLang="ko-KR" sz="1500" dirty="0">
                <a:solidFill>
                  <a:schemeClr val="bg1"/>
                </a:solidFill>
                <a:latin typeface="+mj-lt"/>
              </a:rPr>
              <a:t>Good Doctors</a:t>
            </a:r>
            <a:r>
              <a:rPr lang="ko-KR" altLang="en-US" sz="1500" dirty="0">
                <a:solidFill>
                  <a:schemeClr val="bg1"/>
                </a:solidFill>
                <a:latin typeface="+mj-lt"/>
              </a:rPr>
              <a:t>는 진료 혜택을 받기 어려운 지역의 사람들이 의사와 직접 통신 할 수 있도록 도와주는 가상 인터페이스입니다</a:t>
            </a:r>
            <a:r>
              <a:rPr lang="en-US" altLang="ko-KR" sz="150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(new paragraph) </a:t>
            </a:r>
            <a:r>
              <a:rPr lang="ko-KR" altLang="en-US" sz="1500" dirty="0">
                <a:solidFill>
                  <a:schemeClr val="bg1"/>
                </a:solidFill>
                <a:latin typeface="+mj-lt"/>
              </a:rPr>
              <a:t>캐나다의 가장 큰 원격 의료 회사인 </a:t>
            </a:r>
            <a:r>
              <a:rPr lang="en-US" altLang="ko-KR" sz="1500" dirty="0">
                <a:solidFill>
                  <a:schemeClr val="bg1"/>
                </a:solidFill>
                <a:latin typeface="+mj-lt"/>
              </a:rPr>
              <a:t>Good Doctors</a:t>
            </a:r>
            <a:r>
              <a:rPr lang="ko-KR" altLang="en-US" sz="1500" dirty="0">
                <a:solidFill>
                  <a:schemeClr val="bg1"/>
                </a:solidFill>
                <a:latin typeface="+mj-lt"/>
              </a:rPr>
              <a:t>는 비 대면 진료를 필요로 하는 환자를 </a:t>
            </a:r>
            <a:r>
              <a:rPr lang="en-US" altLang="ko-KR" sz="1500" dirty="0">
                <a:solidFill>
                  <a:schemeClr val="bg1"/>
                </a:solidFill>
                <a:latin typeface="+mj-lt"/>
              </a:rPr>
              <a:t>100,000</a:t>
            </a:r>
            <a:r>
              <a:rPr lang="ko-KR" altLang="en-US" sz="1500" dirty="0">
                <a:solidFill>
                  <a:schemeClr val="bg1"/>
                </a:solidFill>
                <a:latin typeface="+mj-lt"/>
              </a:rPr>
              <a:t>개 이상의 의료 기관에 연결해 주는 화상 컨설팅 서비스를 운영하고 있습니다</a:t>
            </a:r>
            <a:r>
              <a:rPr lang="en-US" altLang="ko-KR" sz="1500" dirty="0">
                <a:solidFill>
                  <a:schemeClr val="bg1"/>
                </a:solidFill>
                <a:latin typeface="+mj-lt"/>
              </a:rPr>
              <a:t>.</a:t>
            </a:r>
            <a:endParaRPr sz="15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Click arrow: move to the top</a:t>
            </a:r>
            <a:endParaRPr sz="15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  <p:sp>
        <p:nvSpPr>
          <p:cNvPr id="422" name="Google Shape;422;gd90919d0d9_0_144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23" name="Google Shape;423;gd90919d0d9_0_144"/>
          <p:cNvSpPr txBox="1"/>
          <p:nvPr/>
        </p:nvSpPr>
        <p:spPr>
          <a:xfrm>
            <a:off x="1205824" y="2076327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24" name="Google Shape;424;gd90919d0d9_0_144"/>
          <p:cNvSpPr txBox="1"/>
          <p:nvPr/>
        </p:nvSpPr>
        <p:spPr>
          <a:xfrm>
            <a:off x="7484320" y="213272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425" name="Google Shape;425;gd90919d0d9_0_144"/>
          <p:cNvSpPr txBox="1"/>
          <p:nvPr/>
        </p:nvSpPr>
        <p:spPr>
          <a:xfrm>
            <a:off x="1166220" y="495925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426" name="Google Shape;426;gd90919d0d9_0_144"/>
          <p:cNvSpPr txBox="1"/>
          <p:nvPr/>
        </p:nvSpPr>
        <p:spPr>
          <a:xfrm>
            <a:off x="8523020" y="556557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717591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gd90919d0d9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00" y="1565275"/>
            <a:ext cx="8753627" cy="520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d90919d0d9_0_159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d90919d0d9_0_159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4000" dirty="0">
                <a:solidFill>
                  <a:schemeClr val="dk1"/>
                </a:solidFill>
              </a:rPr>
              <a:t>Portfolio Details </a:t>
            </a:r>
            <a:r>
              <a:rPr lang="en-US" altLang="ko-KR" sz="4000" dirty="0">
                <a:solidFill>
                  <a:schemeClr val="dk1"/>
                </a:solidFill>
              </a:rPr>
              <a:t>Good Doctors </a:t>
            </a:r>
            <a:r>
              <a:rPr lang="en-US" sz="4000" dirty="0">
                <a:solidFill>
                  <a:schemeClr val="dk1"/>
                </a:solidFill>
              </a:rPr>
              <a:t>Page 3</a:t>
            </a:r>
            <a:endParaRPr sz="3200" dirty="0"/>
          </a:p>
        </p:txBody>
      </p:sp>
      <p:sp>
        <p:nvSpPr>
          <p:cNvPr id="435" name="Google Shape;435;gd90919d0d9_0_159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sz="1300" dirty="0">
              <a:solidFill>
                <a:schemeClr val="bg1"/>
              </a:solidFill>
              <a:latin typeface="+mj-l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More relevant images</a:t>
            </a:r>
          </a:p>
          <a:p>
            <a:pPr marL="457200" indent="-311150"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ko-KR" alt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당사의 역할</a:t>
            </a: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당사는 웹 사이트 수정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전체 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CMS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구축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300" dirty="0" err="1">
                <a:solidFill>
                  <a:schemeClr val="bg1"/>
                </a:solidFill>
                <a:latin typeface="+mj-lt"/>
              </a:rPr>
              <a:t>안드로이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 및 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iOS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에서 사용할 수 있는 모바일 상담 앱 제작을 담당했습니다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현재 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Good Doctors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는 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100,000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개 이상의 의료 기관과 연계되어 있습니다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.</a:t>
            </a:r>
            <a:endParaRPr lang="en-US" altLang="ko-KR" sz="1300" dirty="0">
              <a:solidFill>
                <a:schemeClr val="bg1"/>
              </a:solidFill>
              <a:latin typeface="+mj-lt"/>
              <a:sym typeface="Corbel"/>
            </a:endParaRPr>
          </a:p>
          <a:p>
            <a:pPr marL="457200" indent="-311150"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ko-KR" alt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프로젝트 정보</a:t>
            </a:r>
            <a:r>
              <a:rPr lang="en-US" altLang="ko-KR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이 프로젝트는 전체 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CMS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구축과 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iOS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및 안드로이드와 호환되는 모바일 상담 애플리케이션으로 구성되었습니다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당사는 안전한 클라우드 시스템을 구축하여 고객의 개인 정보 유출을 방지하였으며 발생한 환자를 의료기관으로 이송하는 프로세스를 자동화했습니다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. </a:t>
            </a:r>
            <a:endParaRPr lang="ko-KR" altLang="en-US" sz="1300" dirty="0">
              <a:solidFill>
                <a:schemeClr val="bg1"/>
              </a:solidFill>
              <a:latin typeface="+mj-l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More relevant images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ko-KR" alt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제작 결과</a:t>
            </a: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300" b="0" i="0" dirty="0">
                <a:solidFill>
                  <a:schemeClr val="bg1"/>
                </a:solidFill>
                <a:effectLst/>
                <a:latin typeface="+mj-lt"/>
              </a:rPr>
              <a:t>당사와 협업한 고객은 현재 캐나다 </a:t>
            </a:r>
            <a:r>
              <a:rPr lang="ko-KR" altLang="en-US" sz="1300" b="0" i="0" dirty="0" err="1">
                <a:solidFill>
                  <a:schemeClr val="bg1"/>
                </a:solidFill>
                <a:effectLst/>
                <a:latin typeface="+mj-lt"/>
              </a:rPr>
              <a:t>온타리오에서</a:t>
            </a:r>
            <a:r>
              <a:rPr lang="ko-KR" altLang="en-US" sz="1300" b="0" i="0" dirty="0">
                <a:solidFill>
                  <a:schemeClr val="bg1"/>
                </a:solidFill>
                <a:effectLst/>
                <a:latin typeface="+mj-lt"/>
              </a:rPr>
              <a:t> 운영되는 가장 큰 원격 의료 회사로 발돋움하였으며 버튼 클릭 한 번으로 지역 사회 구성원에게 접근성 있는 의료 서비스를 제공 할 수 있도록 지원하고 있습니다</a:t>
            </a:r>
            <a:r>
              <a:rPr lang="en-US" altLang="ko-KR" sz="1300" b="0" i="0" dirty="0">
                <a:solidFill>
                  <a:schemeClr val="bg1"/>
                </a:solidFill>
                <a:effectLst/>
                <a:latin typeface="+mj-lt"/>
              </a:rPr>
              <a:t>. </a:t>
            </a:r>
            <a:r>
              <a:rPr lang="ko-KR" altLang="en-US" sz="1300" b="0" i="0" dirty="0">
                <a:solidFill>
                  <a:schemeClr val="bg1"/>
                </a:solidFill>
                <a:effectLst/>
                <a:latin typeface="+mj-lt"/>
              </a:rPr>
              <a:t>이제 환자는 언제 어디서나 의료 종사자와 직접 또는 화상으로 의료 상담을 예약 할 수 있습니다</a:t>
            </a:r>
            <a:r>
              <a:rPr lang="en-US" altLang="ko-KR" sz="1300" b="0" i="0" dirty="0">
                <a:solidFill>
                  <a:schemeClr val="bg1"/>
                </a:solidFill>
                <a:effectLst/>
                <a:latin typeface="+mj-lt"/>
              </a:rPr>
              <a:t>. </a:t>
            </a:r>
            <a:endParaRPr lang="ko-KR" altLang="en-US" sz="1300" dirty="0">
              <a:solidFill>
                <a:schemeClr val="bg1"/>
              </a:solidFill>
              <a:latin typeface="+mj-l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Click arrow: move to the top</a:t>
            </a:r>
            <a:endParaRPr sz="13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  <p:sp>
        <p:nvSpPr>
          <p:cNvPr id="436" name="Google Shape;436;gd90919d0d9_0_159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37" name="Google Shape;437;gd90919d0d9_0_159"/>
          <p:cNvSpPr txBox="1"/>
          <p:nvPr/>
        </p:nvSpPr>
        <p:spPr>
          <a:xfrm>
            <a:off x="1166224" y="2984152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38" name="Google Shape;438;gd90919d0d9_0_159"/>
          <p:cNvSpPr txBox="1"/>
          <p:nvPr/>
        </p:nvSpPr>
        <p:spPr>
          <a:xfrm>
            <a:off x="1166220" y="350432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439" name="Google Shape;439;gd90919d0d9_0_159"/>
          <p:cNvSpPr txBox="1"/>
          <p:nvPr/>
        </p:nvSpPr>
        <p:spPr>
          <a:xfrm>
            <a:off x="1166220" y="4024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440" name="Google Shape;440;gd90919d0d9_0_159"/>
          <p:cNvSpPr txBox="1"/>
          <p:nvPr/>
        </p:nvSpPr>
        <p:spPr>
          <a:xfrm>
            <a:off x="1166220" y="454467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  <p:sp>
        <p:nvSpPr>
          <p:cNvPr id="441" name="Google Shape;441;gd90919d0d9_0_159"/>
          <p:cNvSpPr txBox="1"/>
          <p:nvPr/>
        </p:nvSpPr>
        <p:spPr>
          <a:xfrm>
            <a:off x="1166220" y="500637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6</a:t>
            </a:r>
            <a:endParaRPr/>
          </a:p>
        </p:txBody>
      </p:sp>
      <p:sp>
        <p:nvSpPr>
          <p:cNvPr id="442" name="Google Shape;442;gd90919d0d9_0_159"/>
          <p:cNvSpPr txBox="1"/>
          <p:nvPr/>
        </p:nvSpPr>
        <p:spPr>
          <a:xfrm>
            <a:off x="8523020" y="559295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7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73583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d90919d0d9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25" y="1574100"/>
            <a:ext cx="8753600" cy="519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d90919d0d9_0_181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d90919d0d9_0_181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4000" dirty="0">
                <a:solidFill>
                  <a:schemeClr val="dk1"/>
                </a:solidFill>
              </a:rPr>
              <a:t>Portfolio Details </a:t>
            </a:r>
            <a:r>
              <a:rPr lang="en-US" altLang="ko-KR" sz="4000" dirty="0">
                <a:solidFill>
                  <a:schemeClr val="dk1"/>
                </a:solidFill>
              </a:rPr>
              <a:t>Good Doctors </a:t>
            </a:r>
            <a:r>
              <a:rPr lang="en-US" sz="4000" dirty="0">
                <a:solidFill>
                  <a:schemeClr val="dk1"/>
                </a:solidFill>
              </a:rPr>
              <a:t>Page 4</a:t>
            </a:r>
            <a:endParaRPr sz="3200" dirty="0"/>
          </a:p>
        </p:txBody>
      </p:sp>
      <p:sp>
        <p:nvSpPr>
          <p:cNvPr id="451" name="Google Shape;451;gd90919d0d9_0_181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6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lang="en-US" sz="1600" dirty="0">
              <a:solidFill>
                <a:schemeClr val="dk1"/>
              </a:solidFill>
              <a:latin typeface="+mj-lt"/>
              <a:ea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당사와 협업을 희망하신다면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아시아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태평양 지역에서 가장 우수한 소프트웨어 엔지니어링 컨설턴트와 협업하여 글로벌 커뮤니티에 참여하십시오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(there should be a “Get In Touch” button).</a:t>
            </a:r>
            <a:endParaRPr lang="en-US" altLang="ko-KR" sz="1600" dirty="0">
              <a:solidFill>
                <a:schemeClr val="bg1"/>
              </a:solidFill>
              <a:latin typeface="+mj-lt"/>
              <a:ea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전화번호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+82 10-9940-4534,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이메일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info@luxpmsoft.com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주소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경기도 성남시 분당구 </a:t>
            </a:r>
            <a:r>
              <a:rPr lang="ko-KR" altLang="en-US" sz="1600" b="0" i="0" dirty="0" err="1">
                <a:solidFill>
                  <a:schemeClr val="bg1"/>
                </a:solidFill>
                <a:effectLst/>
                <a:latin typeface="+mj-lt"/>
              </a:rPr>
              <a:t>삼평동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+mj-lt"/>
              </a:rPr>
              <a:t>676 </a:t>
            </a:r>
            <a:r>
              <a:rPr lang="ko-KR" altLang="en-US" sz="1600" b="0" i="0" dirty="0" err="1">
                <a:solidFill>
                  <a:schemeClr val="bg1"/>
                </a:solidFill>
                <a:effectLst/>
                <a:latin typeface="+mj-lt"/>
              </a:rPr>
              <a:t>코리아벤처타운업무시설비블러디티씨타워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+mj-lt"/>
              </a:rPr>
              <a:t>2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층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(subject to change), Social Media Accounts</a:t>
            </a:r>
            <a:endParaRPr lang="en-US" altLang="ko-KR" sz="1600" dirty="0">
              <a:solidFill>
                <a:schemeClr val="bg1"/>
              </a:solidFill>
              <a:latin typeface="+mj-lt"/>
              <a:ea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Click arrow: move to the top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저작권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개인정보 보호정책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쿠키 설정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전문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2" name="Google Shape;452;gd90919d0d9_0_181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53" name="Google Shape;453;gd90919d0d9_0_181"/>
          <p:cNvSpPr txBox="1"/>
          <p:nvPr/>
        </p:nvSpPr>
        <p:spPr>
          <a:xfrm>
            <a:off x="1305774" y="393936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54" name="Google Shape;454;gd90919d0d9_0_181"/>
          <p:cNvSpPr txBox="1"/>
          <p:nvPr/>
        </p:nvSpPr>
        <p:spPr>
          <a:xfrm>
            <a:off x="8468270" y="566252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455" name="Google Shape;455;gd90919d0d9_0_181"/>
          <p:cNvSpPr txBox="1"/>
          <p:nvPr/>
        </p:nvSpPr>
        <p:spPr>
          <a:xfrm>
            <a:off x="919520" y="580775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  <p:sp>
        <p:nvSpPr>
          <p:cNvPr id="456" name="Google Shape;456;gd90919d0d9_0_181"/>
          <p:cNvSpPr txBox="1"/>
          <p:nvPr/>
        </p:nvSpPr>
        <p:spPr>
          <a:xfrm>
            <a:off x="1686774" y="393936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15680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d90919d0d9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50" y="1623425"/>
            <a:ext cx="8753473" cy="515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d90919d0d9_0_129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d90919d0d9_0_129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4800" dirty="0">
                <a:solidFill>
                  <a:schemeClr val="dk1"/>
                </a:solidFill>
              </a:rPr>
              <a:t>Portfolio Details </a:t>
            </a:r>
            <a:r>
              <a:rPr lang="en-US" altLang="ko-KR" sz="4800" dirty="0">
                <a:solidFill>
                  <a:schemeClr val="dk1"/>
                </a:solidFill>
              </a:rPr>
              <a:t>LG CNS </a:t>
            </a:r>
            <a:r>
              <a:rPr lang="en-US" sz="4800" dirty="0">
                <a:solidFill>
                  <a:schemeClr val="dk1"/>
                </a:solidFill>
              </a:rPr>
              <a:t>Page 1</a:t>
            </a:r>
            <a:endParaRPr sz="4800" dirty="0"/>
          </a:p>
        </p:txBody>
      </p:sp>
      <p:sp>
        <p:nvSpPr>
          <p:cNvPr id="408" name="Google Shape;408;gd90919d0d9_0_129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800" dirty="0" err="1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LuxPM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홈페이지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회사소개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포트폴리오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연락처</a:t>
            </a:r>
            <a:endParaRPr lang="en-US" altLang="ko-KR" sz="1800" dirty="0">
              <a:solidFill>
                <a:schemeClr val="bg1"/>
              </a:solidFill>
              <a:latin typeface="+mj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언어 선택 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한국어 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/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영어</a:t>
            </a: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)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최근 진행된 프로젝트</a:t>
            </a:r>
            <a:r>
              <a:rPr lang="en-US" altLang="ko-KR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제품</a:t>
            </a:r>
            <a:r>
              <a:rPr lang="en-US" altLang="ko-KR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 </a:t>
            </a: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정보 </a:t>
            </a:r>
            <a:r>
              <a:rPr lang="ko-KR" altLang="en-US" sz="1800" dirty="0" err="1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플렛폼</a:t>
            </a: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 </a:t>
            </a: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(with relevant image as the background)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  <p:sp>
        <p:nvSpPr>
          <p:cNvPr id="409" name="Google Shape;409;gd90919d0d9_0_129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10" name="Google Shape;410;gd90919d0d9_0_129"/>
          <p:cNvSpPr txBox="1"/>
          <p:nvPr/>
        </p:nvSpPr>
        <p:spPr>
          <a:xfrm>
            <a:off x="2883324" y="1296777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11" name="Google Shape;411;gd90919d0d9_0_129"/>
          <p:cNvSpPr txBox="1"/>
          <p:nvPr/>
        </p:nvSpPr>
        <p:spPr>
          <a:xfrm>
            <a:off x="6517295" y="12249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412" name="Google Shape;412;gd90919d0d9_0_129"/>
          <p:cNvSpPr txBox="1"/>
          <p:nvPr/>
        </p:nvSpPr>
        <p:spPr>
          <a:xfrm>
            <a:off x="3633120" y="234432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099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gd90919d0d9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6250"/>
            <a:ext cx="8707527" cy="516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d90919d0d9_0_144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d90919d0d9_0_144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4800" dirty="0">
                <a:solidFill>
                  <a:schemeClr val="dk1"/>
                </a:solidFill>
              </a:rPr>
              <a:t>Portfolio Details </a:t>
            </a:r>
            <a:r>
              <a:rPr lang="en-US" altLang="ko-KR" sz="4800" dirty="0">
                <a:solidFill>
                  <a:schemeClr val="dk1"/>
                </a:solidFill>
              </a:rPr>
              <a:t>LG CNS </a:t>
            </a:r>
            <a:r>
              <a:rPr lang="en-US" sz="4800" dirty="0">
                <a:solidFill>
                  <a:schemeClr val="dk1"/>
                </a:solidFill>
              </a:rPr>
              <a:t>Page 2</a:t>
            </a:r>
            <a:endParaRPr sz="4000" dirty="0"/>
          </a:p>
        </p:txBody>
      </p:sp>
      <p:sp>
        <p:nvSpPr>
          <p:cNvPr id="421" name="Google Shape;421;gd90919d0d9_0_144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sz="1500" dirty="0">
              <a:solidFill>
                <a:schemeClr val="bg1"/>
              </a:solidFill>
              <a:latin typeface="+mj-l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Relevant image</a:t>
            </a:r>
            <a:endParaRPr sz="15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indent="-336550"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고객사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LG CNS,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제작 기간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4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개월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개발팀 규모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4,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개발 유형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소프</a:t>
            </a:r>
            <a:r>
              <a:rPr lang="ko-KR" altLang="en-US" sz="1500" dirty="0">
                <a:solidFill>
                  <a:schemeClr val="bg1"/>
                </a:solidFill>
                <a:latin typeface="+mj-lt"/>
              </a:rPr>
              <a:t>트웨어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개발 도구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en-US" altLang="ko-KR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Reach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JS, Node JS, MySQL</a:t>
            </a:r>
          </a:p>
          <a:p>
            <a:pPr marL="457200" indent="-336550"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대한민국 최고의 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IT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컨설팅 회사 중 하나인 당사의 고객은 혁신적이고 성공적인 계획을 통해 기술 구현에 전념하고 있습니다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(new paragraph)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기술 중심의 세상을 위한 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IT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솔루션을 제공하는 당사의 고객은 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4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차 산업 혁명을 통해 대한민국과 세계를 선도하고자 합니다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Click arrow: move to the top</a:t>
            </a:r>
            <a:endParaRPr sz="15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  <p:sp>
        <p:nvSpPr>
          <p:cNvPr id="422" name="Google Shape;422;gd90919d0d9_0_144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23" name="Google Shape;423;gd90919d0d9_0_144"/>
          <p:cNvSpPr txBox="1"/>
          <p:nvPr/>
        </p:nvSpPr>
        <p:spPr>
          <a:xfrm>
            <a:off x="1205824" y="2076327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24" name="Google Shape;424;gd90919d0d9_0_144"/>
          <p:cNvSpPr txBox="1"/>
          <p:nvPr/>
        </p:nvSpPr>
        <p:spPr>
          <a:xfrm>
            <a:off x="7484320" y="213272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425" name="Google Shape;425;gd90919d0d9_0_144"/>
          <p:cNvSpPr txBox="1"/>
          <p:nvPr/>
        </p:nvSpPr>
        <p:spPr>
          <a:xfrm>
            <a:off x="1166220" y="495925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426" name="Google Shape;426;gd90919d0d9_0_144"/>
          <p:cNvSpPr txBox="1"/>
          <p:nvPr/>
        </p:nvSpPr>
        <p:spPr>
          <a:xfrm>
            <a:off x="8523020" y="556557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50685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gd90919d0d9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00" y="1565275"/>
            <a:ext cx="8753627" cy="520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d90919d0d9_0_159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d90919d0d9_0_159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4000" dirty="0">
                <a:solidFill>
                  <a:schemeClr val="dk1"/>
                </a:solidFill>
              </a:rPr>
              <a:t>Portfolio Details </a:t>
            </a:r>
            <a:r>
              <a:rPr lang="en-US" altLang="ko-KR" sz="4000" dirty="0">
                <a:solidFill>
                  <a:schemeClr val="dk1"/>
                </a:solidFill>
              </a:rPr>
              <a:t>LG CNS </a:t>
            </a:r>
            <a:r>
              <a:rPr lang="en-US" sz="4000" dirty="0">
                <a:solidFill>
                  <a:schemeClr val="dk1"/>
                </a:solidFill>
              </a:rPr>
              <a:t>Page 3</a:t>
            </a:r>
            <a:endParaRPr sz="3200" dirty="0"/>
          </a:p>
        </p:txBody>
      </p:sp>
      <p:sp>
        <p:nvSpPr>
          <p:cNvPr id="435" name="Google Shape;435;gd90919d0d9_0_159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sz="1300" dirty="0">
              <a:solidFill>
                <a:schemeClr val="bg1"/>
              </a:solidFill>
              <a:latin typeface="+mj-l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More relevant images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ko-KR" alt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당사의 역할</a:t>
            </a: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당사는 고객이 요구하는 자동화 플랫폼 구축을 위해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MySQL, Node JS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및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React JS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를 활용하여 고객의 요구를 충족 할 수 있는 솔루션을 제작하였습니다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+mj-lt"/>
            </a:endParaRPr>
          </a:p>
          <a:p>
            <a:pPr marL="457200" indent="-311150"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ko-KR" alt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프로젝트 정보</a:t>
            </a:r>
            <a:r>
              <a:rPr lang="en-US" altLang="ko-KR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당사는 고객이 사용하기 편리한 세일즈 견적 자동화 플랫폼을 구축하여 고객으로 하여금 쉽게 인보이스를 작성하고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업로드 및 그들의 공급 업체에 인보이스를 편리하게 보낼 수 있게 하였습니다 </a:t>
            </a:r>
            <a:endParaRPr lang="ko-KR" altLang="en-US" sz="1300" dirty="0">
              <a:solidFill>
                <a:schemeClr val="bg1"/>
              </a:solidFill>
              <a:latin typeface="+mj-l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More relevant images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ko-KR" alt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제작 결과</a:t>
            </a: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+mj-lt"/>
              </a:rPr>
              <a:t>고객의 세일즈 비용 견적 계산을 자동화하여 업무 효율을 최상으로 향상시켰습니다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+mj-lt"/>
              </a:rPr>
              <a:t>.</a:t>
            </a:r>
            <a:endParaRPr lang="ko-KR" altLang="en-US" sz="1400" dirty="0">
              <a:solidFill>
                <a:schemeClr val="bg1"/>
              </a:solidFill>
              <a:latin typeface="+mj-l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Click arrow: move to the top</a:t>
            </a:r>
            <a:endParaRPr sz="13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  <p:sp>
        <p:nvSpPr>
          <p:cNvPr id="436" name="Google Shape;436;gd90919d0d9_0_159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37" name="Google Shape;437;gd90919d0d9_0_159"/>
          <p:cNvSpPr txBox="1"/>
          <p:nvPr/>
        </p:nvSpPr>
        <p:spPr>
          <a:xfrm>
            <a:off x="1166224" y="2984152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38" name="Google Shape;438;gd90919d0d9_0_159"/>
          <p:cNvSpPr txBox="1"/>
          <p:nvPr/>
        </p:nvSpPr>
        <p:spPr>
          <a:xfrm>
            <a:off x="1166220" y="350432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439" name="Google Shape;439;gd90919d0d9_0_159"/>
          <p:cNvSpPr txBox="1"/>
          <p:nvPr/>
        </p:nvSpPr>
        <p:spPr>
          <a:xfrm>
            <a:off x="1166220" y="4024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440" name="Google Shape;440;gd90919d0d9_0_159"/>
          <p:cNvSpPr txBox="1"/>
          <p:nvPr/>
        </p:nvSpPr>
        <p:spPr>
          <a:xfrm>
            <a:off x="1166220" y="454467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  <p:sp>
        <p:nvSpPr>
          <p:cNvPr id="441" name="Google Shape;441;gd90919d0d9_0_159"/>
          <p:cNvSpPr txBox="1"/>
          <p:nvPr/>
        </p:nvSpPr>
        <p:spPr>
          <a:xfrm>
            <a:off x="1166220" y="500637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6</a:t>
            </a:r>
            <a:endParaRPr/>
          </a:p>
        </p:txBody>
      </p:sp>
      <p:sp>
        <p:nvSpPr>
          <p:cNvPr id="442" name="Google Shape;442;gd90919d0d9_0_159"/>
          <p:cNvSpPr txBox="1"/>
          <p:nvPr/>
        </p:nvSpPr>
        <p:spPr>
          <a:xfrm>
            <a:off x="8523020" y="559295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7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04963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d90919d0d9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25" y="1574100"/>
            <a:ext cx="8753600" cy="519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d90919d0d9_0_181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d90919d0d9_0_181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4000" dirty="0">
                <a:solidFill>
                  <a:schemeClr val="dk1"/>
                </a:solidFill>
              </a:rPr>
              <a:t>Portfolio Details </a:t>
            </a:r>
            <a:r>
              <a:rPr lang="en-US" altLang="ko-KR" sz="4000" dirty="0">
                <a:solidFill>
                  <a:schemeClr val="dk1"/>
                </a:solidFill>
              </a:rPr>
              <a:t>LG CNS </a:t>
            </a:r>
            <a:r>
              <a:rPr lang="en-US" sz="4000" dirty="0">
                <a:solidFill>
                  <a:schemeClr val="dk1"/>
                </a:solidFill>
              </a:rPr>
              <a:t>Page 4</a:t>
            </a:r>
            <a:endParaRPr sz="3200" dirty="0"/>
          </a:p>
        </p:txBody>
      </p:sp>
      <p:sp>
        <p:nvSpPr>
          <p:cNvPr id="451" name="Google Shape;451;gd90919d0d9_0_181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6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lang="en-US" sz="1600" dirty="0">
              <a:solidFill>
                <a:schemeClr val="dk1"/>
              </a:solidFill>
              <a:latin typeface="+mj-lt"/>
              <a:ea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당사와 협업을 희망하신다면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아시아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태평양 지역에서 가장 우수한 소프트웨어 엔지니어링 컨설턴트와 협업하여 글로벌 커뮤니티에 참여하십시오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(there should be a “Get In Touch” button).</a:t>
            </a:r>
            <a:endParaRPr lang="en-US" altLang="ko-KR" sz="1600" dirty="0">
              <a:solidFill>
                <a:schemeClr val="bg1"/>
              </a:solidFill>
              <a:latin typeface="+mj-lt"/>
              <a:ea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전화번호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+82 10-9940-4534,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이메일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info@luxpmsoft.com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주소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경기도 성남시 분당구 </a:t>
            </a:r>
            <a:r>
              <a:rPr lang="ko-KR" altLang="en-US" sz="1600" b="0" i="0" dirty="0" err="1">
                <a:solidFill>
                  <a:schemeClr val="bg1"/>
                </a:solidFill>
                <a:effectLst/>
                <a:latin typeface="+mj-lt"/>
              </a:rPr>
              <a:t>삼평동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+mj-lt"/>
              </a:rPr>
              <a:t>676 </a:t>
            </a:r>
            <a:r>
              <a:rPr lang="ko-KR" altLang="en-US" sz="1600" b="0" i="0" dirty="0" err="1">
                <a:solidFill>
                  <a:schemeClr val="bg1"/>
                </a:solidFill>
                <a:effectLst/>
                <a:latin typeface="+mj-lt"/>
              </a:rPr>
              <a:t>코리아벤처타운업무시설비블러디티씨타워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+mj-lt"/>
              </a:rPr>
              <a:t>2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층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(subject to change), Social Media Accounts</a:t>
            </a:r>
            <a:endParaRPr lang="en-US" altLang="ko-KR" sz="1600" dirty="0">
              <a:solidFill>
                <a:schemeClr val="bg1"/>
              </a:solidFill>
              <a:latin typeface="+mj-lt"/>
              <a:ea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Click arrow: move to the top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저작권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개인정보 보호정책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쿠키 설정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전문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2" name="Google Shape;452;gd90919d0d9_0_181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53" name="Google Shape;453;gd90919d0d9_0_181"/>
          <p:cNvSpPr txBox="1"/>
          <p:nvPr/>
        </p:nvSpPr>
        <p:spPr>
          <a:xfrm>
            <a:off x="1305774" y="393936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54" name="Google Shape;454;gd90919d0d9_0_181"/>
          <p:cNvSpPr txBox="1"/>
          <p:nvPr/>
        </p:nvSpPr>
        <p:spPr>
          <a:xfrm>
            <a:off x="8468270" y="566252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455" name="Google Shape;455;gd90919d0d9_0_181"/>
          <p:cNvSpPr txBox="1"/>
          <p:nvPr/>
        </p:nvSpPr>
        <p:spPr>
          <a:xfrm>
            <a:off x="919520" y="580775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  <p:sp>
        <p:nvSpPr>
          <p:cNvPr id="456" name="Google Shape;456;gd90919d0d9_0_181"/>
          <p:cNvSpPr txBox="1"/>
          <p:nvPr/>
        </p:nvSpPr>
        <p:spPr>
          <a:xfrm>
            <a:off x="1686774" y="393936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53989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d90919d0d9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50" y="1623425"/>
            <a:ext cx="8753473" cy="515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d90919d0d9_0_129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d90919d0d9_0_129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4800" dirty="0">
                <a:solidFill>
                  <a:schemeClr val="dk1"/>
                </a:solidFill>
              </a:rPr>
              <a:t>Portfolio Details </a:t>
            </a:r>
            <a:r>
              <a:rPr lang="en-US" altLang="ko-KR" sz="4800" dirty="0" err="1">
                <a:solidFill>
                  <a:schemeClr val="dk1"/>
                </a:solidFill>
              </a:rPr>
              <a:t>Ziktalk</a:t>
            </a:r>
            <a:r>
              <a:rPr lang="en-US" altLang="ko-KR" sz="4800" dirty="0">
                <a:solidFill>
                  <a:schemeClr val="dk1"/>
                </a:solidFill>
              </a:rPr>
              <a:t> </a:t>
            </a:r>
            <a:r>
              <a:rPr lang="en-US" sz="4800" dirty="0">
                <a:solidFill>
                  <a:schemeClr val="dk1"/>
                </a:solidFill>
              </a:rPr>
              <a:t>Page 1</a:t>
            </a:r>
            <a:endParaRPr sz="4800" dirty="0"/>
          </a:p>
        </p:txBody>
      </p:sp>
      <p:sp>
        <p:nvSpPr>
          <p:cNvPr id="408" name="Google Shape;408;gd90919d0d9_0_129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800" dirty="0" err="1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LuxPM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홈페이지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회사소개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포트폴리오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연락처</a:t>
            </a:r>
            <a:endParaRPr lang="en-US" altLang="ko-KR" sz="1800" dirty="0">
              <a:solidFill>
                <a:schemeClr val="bg1"/>
              </a:solidFill>
              <a:latin typeface="+mj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언어 선택 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한국어 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/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영어</a:t>
            </a: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)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최근 진행된 프로젝트</a:t>
            </a:r>
            <a:r>
              <a:rPr lang="en-US" altLang="ko-KR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언어 교환 플랫폼 </a:t>
            </a: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(with relevant image as the background)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  <p:sp>
        <p:nvSpPr>
          <p:cNvPr id="409" name="Google Shape;409;gd90919d0d9_0_129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10" name="Google Shape;410;gd90919d0d9_0_129"/>
          <p:cNvSpPr txBox="1"/>
          <p:nvPr/>
        </p:nvSpPr>
        <p:spPr>
          <a:xfrm>
            <a:off x="2883324" y="1296777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11" name="Google Shape;411;gd90919d0d9_0_129"/>
          <p:cNvSpPr txBox="1"/>
          <p:nvPr/>
        </p:nvSpPr>
        <p:spPr>
          <a:xfrm>
            <a:off x="6517295" y="12249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412" name="Google Shape;412;gd90919d0d9_0_129"/>
          <p:cNvSpPr txBox="1"/>
          <p:nvPr/>
        </p:nvSpPr>
        <p:spPr>
          <a:xfrm>
            <a:off x="3633120" y="234432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306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gd90919d0d9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6250"/>
            <a:ext cx="8707527" cy="516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d90919d0d9_0_144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d90919d0d9_0_144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4800" dirty="0">
                <a:solidFill>
                  <a:schemeClr val="dk1"/>
                </a:solidFill>
              </a:rPr>
              <a:t>Portfolio Details </a:t>
            </a:r>
            <a:r>
              <a:rPr lang="en-US" altLang="ko-KR" sz="4800" dirty="0" err="1">
                <a:solidFill>
                  <a:schemeClr val="dk1"/>
                </a:solidFill>
              </a:rPr>
              <a:t>Ziktalk</a:t>
            </a:r>
            <a:r>
              <a:rPr lang="en-US" altLang="ko-KR" sz="4800" dirty="0">
                <a:solidFill>
                  <a:schemeClr val="dk1"/>
                </a:solidFill>
              </a:rPr>
              <a:t> </a:t>
            </a:r>
            <a:r>
              <a:rPr lang="en-US" sz="4800" dirty="0">
                <a:solidFill>
                  <a:schemeClr val="dk1"/>
                </a:solidFill>
              </a:rPr>
              <a:t>Page 2</a:t>
            </a:r>
            <a:endParaRPr sz="4000" dirty="0"/>
          </a:p>
        </p:txBody>
      </p:sp>
      <p:sp>
        <p:nvSpPr>
          <p:cNvPr id="421" name="Google Shape;421;gd90919d0d9_0_144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sz="1500" dirty="0">
              <a:solidFill>
                <a:schemeClr val="bg1"/>
              </a:solidFill>
              <a:latin typeface="+mj-l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Relevant image</a:t>
            </a:r>
            <a:endParaRPr sz="15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indent="-336550"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고객사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en-US" sz="1500" dirty="0" err="1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Ziktalk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제작 기간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3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개월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개발팀 규모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3,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개발 유형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웹사이트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개발 도구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en-US" altLang="ko-KR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Swift, Java, C#</a:t>
            </a:r>
          </a:p>
          <a:p>
            <a:pPr marL="457200" indent="-336550"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소셜미디어 형태인 </a:t>
            </a:r>
            <a:r>
              <a:rPr lang="en-US" altLang="ko-KR" sz="1600" dirty="0" err="1">
                <a:solidFill>
                  <a:schemeClr val="bg1"/>
                </a:solidFill>
                <a:latin typeface="+mj-lt"/>
              </a:rPr>
              <a:t>Ziktalk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는 블록체인을 구현하는 지식 교환 플랫폼입니다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. 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(new paragraph)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암호 화폐를 구현함으로써 사용자는 재미있는 콘텐츠를 공유하고 이러한 통화를 모아 사용자는 실제 화폐로 전환할 수 있습니다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Click arrow: move to the top</a:t>
            </a:r>
            <a:endParaRPr sz="15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  <p:sp>
        <p:nvSpPr>
          <p:cNvPr id="422" name="Google Shape;422;gd90919d0d9_0_144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23" name="Google Shape;423;gd90919d0d9_0_144"/>
          <p:cNvSpPr txBox="1"/>
          <p:nvPr/>
        </p:nvSpPr>
        <p:spPr>
          <a:xfrm>
            <a:off x="1205824" y="2076327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24" name="Google Shape;424;gd90919d0d9_0_144"/>
          <p:cNvSpPr txBox="1"/>
          <p:nvPr/>
        </p:nvSpPr>
        <p:spPr>
          <a:xfrm>
            <a:off x="7484320" y="213272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425" name="Google Shape;425;gd90919d0d9_0_144"/>
          <p:cNvSpPr txBox="1"/>
          <p:nvPr/>
        </p:nvSpPr>
        <p:spPr>
          <a:xfrm>
            <a:off x="1166220" y="495925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426" name="Google Shape;426;gd90919d0d9_0_144"/>
          <p:cNvSpPr txBox="1"/>
          <p:nvPr/>
        </p:nvSpPr>
        <p:spPr>
          <a:xfrm>
            <a:off x="8523020" y="556557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6116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3917" y="2082469"/>
            <a:ext cx="8617019" cy="4497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4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4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599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54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Landing Page 3</a:t>
            </a:r>
            <a:endParaRPr dirty="0"/>
          </a:p>
        </p:txBody>
      </p:sp>
      <p:sp>
        <p:nvSpPr>
          <p:cNvPr id="137" name="Google Shape;137;p4"/>
          <p:cNvSpPr txBox="1"/>
          <p:nvPr/>
        </p:nvSpPr>
        <p:spPr>
          <a:xfrm>
            <a:off x="1283327" y="1851636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138" name="Google Shape;138;p4"/>
          <p:cNvSpPr/>
          <p:nvPr/>
        </p:nvSpPr>
        <p:spPr>
          <a:xfrm>
            <a:off x="9001957" y="1074198"/>
            <a:ext cx="2974019" cy="5506213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sz="1800" dirty="0"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웹사이트 통계 </a:t>
            </a:r>
            <a:r>
              <a:rPr lang="en-US" altLang="ko-KR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완료된 프로젝트 수 </a:t>
            </a:r>
            <a:r>
              <a:rPr lang="en-US" altLang="ko-KR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: 30</a:t>
            </a: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개</a:t>
            </a:r>
            <a:r>
              <a:rPr lang="en-US" altLang="ko-KR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만족 고객 수 </a:t>
            </a:r>
            <a:r>
              <a:rPr lang="en-US" altLang="ko-KR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: 25</a:t>
            </a: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개</a:t>
            </a:r>
            <a:r>
              <a:rPr lang="en-US" altLang="ko-KR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국가 수 </a:t>
            </a:r>
            <a:r>
              <a:rPr lang="en-US" altLang="ko-KR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: 4, </a:t>
            </a: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수상 횟수 </a:t>
            </a:r>
            <a:r>
              <a:rPr lang="en-US" altLang="ko-KR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: 4</a:t>
            </a: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개</a:t>
            </a:r>
            <a:endParaRPr lang="en-US" altLang="ko-KR"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Click Arrow: goes to top of menu</a:t>
            </a:r>
            <a:endParaRPr sz="1800" dirty="0">
              <a:latin typeface="+mj-lt"/>
            </a:endParaRPr>
          </a:p>
        </p:txBody>
      </p:sp>
      <p:sp>
        <p:nvSpPr>
          <p:cNvPr id="139" name="Google Shape;139;p4"/>
          <p:cNvSpPr txBox="1"/>
          <p:nvPr/>
        </p:nvSpPr>
        <p:spPr>
          <a:xfrm>
            <a:off x="1283327" y="5296212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 dirty="0"/>
          </a:p>
        </p:txBody>
      </p:sp>
      <p:sp>
        <p:nvSpPr>
          <p:cNvPr id="140" name="Google Shape;140;p4"/>
          <p:cNvSpPr txBox="1"/>
          <p:nvPr/>
        </p:nvSpPr>
        <p:spPr>
          <a:xfrm>
            <a:off x="8593984" y="5527044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gd90919d0d9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00" y="1565275"/>
            <a:ext cx="8753627" cy="520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d90919d0d9_0_159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d90919d0d9_0_159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4800" dirty="0">
                <a:solidFill>
                  <a:schemeClr val="dk1"/>
                </a:solidFill>
              </a:rPr>
              <a:t>Portfolio Details </a:t>
            </a:r>
            <a:r>
              <a:rPr lang="en-US" altLang="ko-KR" sz="4800" dirty="0" err="1">
                <a:solidFill>
                  <a:schemeClr val="dk1"/>
                </a:solidFill>
              </a:rPr>
              <a:t>Ziktalk</a:t>
            </a:r>
            <a:r>
              <a:rPr lang="en-US" altLang="ko-KR" sz="4800" dirty="0">
                <a:solidFill>
                  <a:schemeClr val="dk1"/>
                </a:solidFill>
              </a:rPr>
              <a:t> </a:t>
            </a:r>
            <a:r>
              <a:rPr lang="en-US" sz="4800" dirty="0">
                <a:solidFill>
                  <a:schemeClr val="dk1"/>
                </a:solidFill>
              </a:rPr>
              <a:t>Page 3</a:t>
            </a:r>
            <a:endParaRPr sz="4000" dirty="0"/>
          </a:p>
        </p:txBody>
      </p:sp>
      <p:sp>
        <p:nvSpPr>
          <p:cNvPr id="435" name="Google Shape;435;gd90919d0d9_0_159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sz="1200" dirty="0">
              <a:solidFill>
                <a:schemeClr val="bg1"/>
              </a:solidFill>
              <a:latin typeface="+mj-l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More relevant images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ko-KR" alt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당사의 역할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당사는 안드로이드와 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iOS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에서 모두 호환되는 모바일 애플리케이션을 제작하였습니다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 Swift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및 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Java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와 같은 도구를 사용하여 플랫폼을 위한 블록체인 기술을 성공적으로 통합했습니다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당사는 사용자가 즐거운 콘텐츠에 대해 보상을 주고받을 수 있도록 직관적이고 창의적으로 소셜 미디어 플랫폼을 설계하여 고객에게 제공하였습니다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 </a:t>
            </a:r>
            <a:endParaRPr lang="ko-KR" altLang="en-US" sz="1200" dirty="0">
              <a:solidFill>
                <a:schemeClr val="bg1"/>
              </a:solidFill>
              <a:latin typeface="+mj-lt"/>
            </a:endParaRPr>
          </a:p>
          <a:p>
            <a:pPr marL="457200" indent="-311150"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ko-KR" alt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프로젝트 정보</a:t>
            </a:r>
            <a:r>
              <a:rPr lang="en-US" altLang="ko-KR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en-US" altLang="ko-KR" sz="1200" dirty="0" err="1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Dunamu</a:t>
            </a:r>
            <a:r>
              <a:rPr lang="ko-KR" alt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가 개발한 블록체인을 구현하는 세계적인 </a:t>
            </a:r>
            <a:r>
              <a:rPr lang="en-US" altLang="ko-KR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SNS</a:t>
            </a:r>
            <a:r>
              <a:rPr lang="ko-KR" alt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 플랫폼인 </a:t>
            </a:r>
            <a:r>
              <a:rPr lang="en-US" altLang="ko-KR" sz="1200" dirty="0" err="1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Ziktalk</a:t>
            </a:r>
            <a:r>
              <a:rPr lang="ko-KR" alt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은 사용자가 다양한 활동을 통해 암호화폐를 채굴하고 화폐를 구현해낼 수 있도록 했습니다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+mj-l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More relevant images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ko-KR" alt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제작 결과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당사의 서비스를 통해 고객은 </a:t>
            </a:r>
            <a:r>
              <a:rPr lang="en-US" altLang="ko-KR" sz="1200" dirty="0" err="1">
                <a:solidFill>
                  <a:schemeClr val="bg1"/>
                </a:solidFill>
                <a:latin typeface="+mj-lt"/>
              </a:rPr>
              <a:t>Zik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의 암호 화폐와 사용자의 현지 통화와 같은 안정적인 통화 교환을 구현하였습니다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또한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고객의 모바일 앱은 전 세계적으로 인정 받아 수천 명 이상의 사용자들이 이용하고 있습니다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1200" dirty="0">
              <a:solidFill>
                <a:schemeClr val="bg1"/>
              </a:solidFill>
              <a:latin typeface="+mj-l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Click arrow: move to the top</a:t>
            </a:r>
            <a:endParaRPr sz="12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  <p:sp>
        <p:nvSpPr>
          <p:cNvPr id="436" name="Google Shape;436;gd90919d0d9_0_159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37" name="Google Shape;437;gd90919d0d9_0_159"/>
          <p:cNvSpPr txBox="1"/>
          <p:nvPr/>
        </p:nvSpPr>
        <p:spPr>
          <a:xfrm>
            <a:off x="1166224" y="2984152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38" name="Google Shape;438;gd90919d0d9_0_159"/>
          <p:cNvSpPr txBox="1"/>
          <p:nvPr/>
        </p:nvSpPr>
        <p:spPr>
          <a:xfrm>
            <a:off x="1166220" y="350432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439" name="Google Shape;439;gd90919d0d9_0_159"/>
          <p:cNvSpPr txBox="1"/>
          <p:nvPr/>
        </p:nvSpPr>
        <p:spPr>
          <a:xfrm>
            <a:off x="1166220" y="4024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440" name="Google Shape;440;gd90919d0d9_0_159"/>
          <p:cNvSpPr txBox="1"/>
          <p:nvPr/>
        </p:nvSpPr>
        <p:spPr>
          <a:xfrm>
            <a:off x="1166220" y="454467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  <p:sp>
        <p:nvSpPr>
          <p:cNvPr id="441" name="Google Shape;441;gd90919d0d9_0_159"/>
          <p:cNvSpPr txBox="1"/>
          <p:nvPr/>
        </p:nvSpPr>
        <p:spPr>
          <a:xfrm>
            <a:off x="1166220" y="500637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6</a:t>
            </a:r>
            <a:endParaRPr/>
          </a:p>
        </p:txBody>
      </p:sp>
      <p:sp>
        <p:nvSpPr>
          <p:cNvPr id="442" name="Google Shape;442;gd90919d0d9_0_159"/>
          <p:cNvSpPr txBox="1"/>
          <p:nvPr/>
        </p:nvSpPr>
        <p:spPr>
          <a:xfrm>
            <a:off x="8523020" y="559295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7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201918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d90919d0d9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25" y="1574100"/>
            <a:ext cx="8753600" cy="519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d90919d0d9_0_181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d90919d0d9_0_181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4800" dirty="0">
                <a:solidFill>
                  <a:schemeClr val="dk1"/>
                </a:solidFill>
              </a:rPr>
              <a:t>Portfolio Details </a:t>
            </a:r>
            <a:r>
              <a:rPr lang="en-US" altLang="ko-KR" sz="4800" dirty="0" err="1">
                <a:solidFill>
                  <a:schemeClr val="dk1"/>
                </a:solidFill>
              </a:rPr>
              <a:t>Ziktalk</a:t>
            </a:r>
            <a:r>
              <a:rPr lang="en-US" altLang="ko-KR" sz="4800" dirty="0">
                <a:solidFill>
                  <a:schemeClr val="dk1"/>
                </a:solidFill>
              </a:rPr>
              <a:t> </a:t>
            </a:r>
            <a:r>
              <a:rPr lang="en-US" sz="4800" dirty="0">
                <a:solidFill>
                  <a:schemeClr val="dk1"/>
                </a:solidFill>
              </a:rPr>
              <a:t>Page 4</a:t>
            </a:r>
            <a:endParaRPr sz="4000" dirty="0"/>
          </a:p>
        </p:txBody>
      </p:sp>
      <p:sp>
        <p:nvSpPr>
          <p:cNvPr id="451" name="Google Shape;451;gd90919d0d9_0_181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6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lang="en-US" sz="1600" dirty="0">
              <a:solidFill>
                <a:schemeClr val="dk1"/>
              </a:solidFill>
              <a:latin typeface="+mj-lt"/>
              <a:ea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당사와 협업을 희망하신다면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아시아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태평양 지역에서 가장 우수한 소프트웨어 엔지니어링 컨설턴트와 협업하여 글로벌 커뮤니티에 참여하십시오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(there should be a “Get In Touch” button).</a:t>
            </a:r>
            <a:endParaRPr lang="en-US" altLang="ko-KR" sz="1600" dirty="0">
              <a:solidFill>
                <a:schemeClr val="bg1"/>
              </a:solidFill>
              <a:latin typeface="+mj-lt"/>
              <a:ea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전화번호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+82 10-9940-4534,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이메일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info@luxpmsoft.com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주소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경기도 성남시 분당구 </a:t>
            </a:r>
            <a:r>
              <a:rPr lang="ko-KR" altLang="en-US" sz="1600" b="0" i="0" dirty="0" err="1">
                <a:solidFill>
                  <a:schemeClr val="bg1"/>
                </a:solidFill>
                <a:effectLst/>
                <a:latin typeface="+mj-lt"/>
              </a:rPr>
              <a:t>삼평동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+mj-lt"/>
              </a:rPr>
              <a:t>676 </a:t>
            </a:r>
            <a:r>
              <a:rPr lang="ko-KR" altLang="en-US" sz="1600" b="0" i="0" dirty="0" err="1">
                <a:solidFill>
                  <a:schemeClr val="bg1"/>
                </a:solidFill>
                <a:effectLst/>
                <a:latin typeface="+mj-lt"/>
              </a:rPr>
              <a:t>코리아벤처타운업무시설비블러디티씨타워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+mj-lt"/>
              </a:rPr>
              <a:t>2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층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(subject to change), Social Media Accounts</a:t>
            </a:r>
            <a:endParaRPr lang="en-US" altLang="ko-KR" sz="1600" dirty="0">
              <a:solidFill>
                <a:schemeClr val="bg1"/>
              </a:solidFill>
              <a:latin typeface="+mj-lt"/>
              <a:ea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Click arrow: move to the top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저작권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개인정보 보호정책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쿠키 설정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전문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2" name="Google Shape;452;gd90919d0d9_0_181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53" name="Google Shape;453;gd90919d0d9_0_181"/>
          <p:cNvSpPr txBox="1"/>
          <p:nvPr/>
        </p:nvSpPr>
        <p:spPr>
          <a:xfrm>
            <a:off x="1305774" y="393936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54" name="Google Shape;454;gd90919d0d9_0_181"/>
          <p:cNvSpPr txBox="1"/>
          <p:nvPr/>
        </p:nvSpPr>
        <p:spPr>
          <a:xfrm>
            <a:off x="8468270" y="566252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455" name="Google Shape;455;gd90919d0d9_0_181"/>
          <p:cNvSpPr txBox="1"/>
          <p:nvPr/>
        </p:nvSpPr>
        <p:spPr>
          <a:xfrm>
            <a:off x="919520" y="580775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  <p:sp>
        <p:nvSpPr>
          <p:cNvPr id="456" name="Google Shape;456;gd90919d0d9_0_181"/>
          <p:cNvSpPr txBox="1"/>
          <p:nvPr/>
        </p:nvSpPr>
        <p:spPr>
          <a:xfrm>
            <a:off x="1686774" y="393936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531811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gd90919d0d9_0_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450" y="1623425"/>
            <a:ext cx="8753473" cy="515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gd90919d0d9_0_129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d90919d0d9_0_129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3600" dirty="0">
                <a:solidFill>
                  <a:schemeClr val="dk1"/>
                </a:solidFill>
              </a:rPr>
              <a:t>Portfolio Details </a:t>
            </a:r>
            <a:r>
              <a:rPr lang="en-US" altLang="ko-KR" sz="3600" dirty="0">
                <a:solidFill>
                  <a:schemeClr val="dk1"/>
                </a:solidFill>
              </a:rPr>
              <a:t>The Selenium Group </a:t>
            </a:r>
            <a:r>
              <a:rPr lang="en-US" sz="3600" dirty="0">
                <a:solidFill>
                  <a:schemeClr val="dk1"/>
                </a:solidFill>
              </a:rPr>
              <a:t>Page 1</a:t>
            </a:r>
            <a:endParaRPr sz="3600" dirty="0"/>
          </a:p>
        </p:txBody>
      </p:sp>
      <p:sp>
        <p:nvSpPr>
          <p:cNvPr id="408" name="Google Shape;408;gd90919d0d9_0_129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800" dirty="0" err="1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LuxPM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홈페이지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회사소개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포트폴리오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sym typeface="Corbel"/>
              </a:rPr>
              <a:t>연락처</a:t>
            </a:r>
            <a:endParaRPr lang="en-US" altLang="ko-KR" sz="1800" dirty="0">
              <a:solidFill>
                <a:schemeClr val="bg1"/>
              </a:solidFill>
              <a:latin typeface="+mj-lt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언어 선택 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한국어 </a:t>
            </a:r>
            <a:r>
              <a:rPr lang="en-US" altLang="ko-KR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/ </a:t>
            </a:r>
            <a:r>
              <a:rPr lang="ko-KR" altLang="en-US" sz="18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영어</a:t>
            </a: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)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최근 진행된 프로젝트</a:t>
            </a:r>
            <a:r>
              <a:rPr lang="en-US" altLang="ko-KR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데이터 수집 및 분석 </a:t>
            </a: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(with relevant image as the background)</a:t>
            </a: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  <p:sp>
        <p:nvSpPr>
          <p:cNvPr id="409" name="Google Shape;409;gd90919d0d9_0_129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10" name="Google Shape;410;gd90919d0d9_0_129"/>
          <p:cNvSpPr txBox="1"/>
          <p:nvPr/>
        </p:nvSpPr>
        <p:spPr>
          <a:xfrm>
            <a:off x="2883324" y="1296777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11" name="Google Shape;411;gd90919d0d9_0_129"/>
          <p:cNvSpPr txBox="1"/>
          <p:nvPr/>
        </p:nvSpPr>
        <p:spPr>
          <a:xfrm>
            <a:off x="6517295" y="12249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412" name="Google Shape;412;gd90919d0d9_0_129"/>
          <p:cNvSpPr txBox="1"/>
          <p:nvPr/>
        </p:nvSpPr>
        <p:spPr>
          <a:xfrm>
            <a:off x="3633120" y="234432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7771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8" name="Google Shape;418;gd90919d0d9_0_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6250"/>
            <a:ext cx="8707527" cy="5169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d90919d0d9_0_144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gd90919d0d9_0_144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3600" dirty="0">
                <a:solidFill>
                  <a:schemeClr val="dk1"/>
                </a:solidFill>
              </a:rPr>
              <a:t>Portfolio Details </a:t>
            </a:r>
            <a:r>
              <a:rPr lang="en-US" altLang="ko-KR" sz="3600" dirty="0">
                <a:solidFill>
                  <a:schemeClr val="dk1"/>
                </a:solidFill>
              </a:rPr>
              <a:t>The Selenium Group </a:t>
            </a:r>
            <a:r>
              <a:rPr lang="en-US" sz="3600" dirty="0">
                <a:solidFill>
                  <a:schemeClr val="dk1"/>
                </a:solidFill>
              </a:rPr>
              <a:t>Page 2</a:t>
            </a:r>
            <a:endParaRPr sz="2800" dirty="0"/>
          </a:p>
        </p:txBody>
      </p:sp>
      <p:sp>
        <p:nvSpPr>
          <p:cNvPr id="421" name="Google Shape;421;gd90919d0d9_0_144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sz="1500" dirty="0">
              <a:solidFill>
                <a:schemeClr val="bg1"/>
              </a:solidFill>
              <a:latin typeface="+mj-lt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Relevant image</a:t>
            </a:r>
            <a:endParaRPr sz="15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457200" indent="-336550"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고객사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The Selenium Project,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제작 기간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4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개월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개발팀 규모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1,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개발 유형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로봇 스크립트 </a:t>
            </a:r>
            <a:r>
              <a:rPr lang="en-US" altLang="ko-KR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</a:t>
            </a:r>
            <a:r>
              <a:rPr lang="ko-KR" altLang="en-US" sz="1500" dirty="0" err="1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크롤러</a:t>
            </a:r>
            <a:r>
              <a:rPr lang="en-US" altLang="ko-KR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)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개발 도구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en-US" altLang="ko-KR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Python, Bash</a:t>
            </a:r>
          </a:p>
          <a:p>
            <a:pPr marL="457200" indent="-336550"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Selenium Group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은 최고의 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IT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서비스를 제공하는 캐나다 최대의 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IT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회사입니다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.</a:t>
            </a: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(new paragraph) 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20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년 이상의 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IT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전문가로서 경험을 쌓은 이 서비스는 크고 작은 모든 비즈니스를 위한 맞춤형 서비스를 제공합니다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. 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  <a:p>
            <a:pPr marL="457200" lvl="0" indent="-33655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sz="15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Click arrow: move to the top</a:t>
            </a:r>
            <a:endParaRPr sz="15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  <p:sp>
        <p:nvSpPr>
          <p:cNvPr id="422" name="Google Shape;422;gd90919d0d9_0_144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23" name="Google Shape;423;gd90919d0d9_0_144"/>
          <p:cNvSpPr txBox="1"/>
          <p:nvPr/>
        </p:nvSpPr>
        <p:spPr>
          <a:xfrm>
            <a:off x="1205824" y="2076327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24" name="Google Shape;424;gd90919d0d9_0_144"/>
          <p:cNvSpPr txBox="1"/>
          <p:nvPr/>
        </p:nvSpPr>
        <p:spPr>
          <a:xfrm>
            <a:off x="7484320" y="213272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425" name="Google Shape;425;gd90919d0d9_0_144"/>
          <p:cNvSpPr txBox="1"/>
          <p:nvPr/>
        </p:nvSpPr>
        <p:spPr>
          <a:xfrm>
            <a:off x="1166220" y="495925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426" name="Google Shape;426;gd90919d0d9_0_144"/>
          <p:cNvSpPr txBox="1"/>
          <p:nvPr/>
        </p:nvSpPr>
        <p:spPr>
          <a:xfrm>
            <a:off x="8523020" y="556557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043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Google Shape;432;gd90919d0d9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00" y="1565275"/>
            <a:ext cx="8753627" cy="5207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d90919d0d9_0_159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d90919d0d9_0_159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3600" dirty="0">
                <a:solidFill>
                  <a:schemeClr val="dk1"/>
                </a:solidFill>
              </a:rPr>
              <a:t>Portfolio Details </a:t>
            </a:r>
            <a:r>
              <a:rPr lang="en-US" altLang="ko-KR" sz="3600" dirty="0">
                <a:solidFill>
                  <a:schemeClr val="dk1"/>
                </a:solidFill>
              </a:rPr>
              <a:t>The Selenium Group </a:t>
            </a:r>
            <a:r>
              <a:rPr lang="en-US" sz="3600" dirty="0">
                <a:solidFill>
                  <a:schemeClr val="dk1"/>
                </a:solidFill>
              </a:rPr>
              <a:t>Page 3</a:t>
            </a:r>
            <a:endParaRPr sz="2800" dirty="0"/>
          </a:p>
        </p:txBody>
      </p:sp>
      <p:sp>
        <p:nvSpPr>
          <p:cNvPr id="435" name="Google Shape;435;gd90919d0d9_0_159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sz="1300" dirty="0">
              <a:solidFill>
                <a:schemeClr val="bg1"/>
              </a:solidFill>
              <a:latin typeface="+mj-l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More relevant images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ko-KR" alt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당사의 역할</a:t>
            </a: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기존과 차별된 새로운 자동화 시스템을 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Python (Beautiful Soup, Selenium)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및 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Bash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와 같은 개발 도구를 활용하여 제작하였습니다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고객은 이를 통해 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Google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에서 방대한 데이터에서 원하는 정보를 찾아내어 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Excel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로 변환하는 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Robot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을 활용할 수 있게 되었습니다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ko-KR" alt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프로젝트 정보</a:t>
            </a:r>
            <a:r>
              <a:rPr lang="en-US" altLang="ko-KR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웹 사이트의 데이터 </a:t>
            </a:r>
            <a:r>
              <a:rPr lang="ko-KR" altLang="en-US" sz="1300" dirty="0" err="1">
                <a:solidFill>
                  <a:schemeClr val="bg1"/>
                </a:solidFill>
                <a:latin typeface="+mj-lt"/>
              </a:rPr>
              <a:t>스크래핑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 자동화 프로세스를 통해 고객은 획득하고자 하는 연락처 세부 정보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소셜 미디어 존재 여부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보안 수준 및 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IP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주소와 같은 다양한 데이터를 수집할 수 있었습니다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이 모든 산출물은 편의를 위해 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Excel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파일로 변환되었습니다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. </a:t>
            </a:r>
            <a:endParaRPr lang="ko-KR" altLang="en-US" sz="1300" dirty="0">
              <a:solidFill>
                <a:schemeClr val="bg1"/>
              </a:solidFill>
              <a:latin typeface="+mj-l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More relevant images</a:t>
            </a: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ko-KR" alt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제작 결과</a:t>
            </a: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데이터 </a:t>
            </a:r>
            <a:r>
              <a:rPr lang="ko-KR" altLang="en-US" sz="1300" dirty="0" err="1">
                <a:solidFill>
                  <a:schemeClr val="bg1"/>
                </a:solidFill>
                <a:latin typeface="+mj-lt"/>
              </a:rPr>
              <a:t>스크래핑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 자동화는 고객의 수작업을 줄였을 뿐만 아니라 이를 활용하여 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30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만 개 이상의 회사 웹 사이트에서 데이터를 수집 할 수 있었고 이를 로펌에 판매했습니다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. </a:t>
            </a:r>
            <a:endParaRPr lang="ko-KR" altLang="en-US" sz="1300" dirty="0">
              <a:solidFill>
                <a:schemeClr val="bg1"/>
              </a:solidFill>
              <a:latin typeface="+mj-lt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Corbel"/>
              <a:buAutoNum type="arabicPeriod"/>
            </a:pP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Click arrow: move to the top</a:t>
            </a:r>
            <a:endParaRPr sz="13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  <p:sp>
        <p:nvSpPr>
          <p:cNvPr id="436" name="Google Shape;436;gd90919d0d9_0_159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37" name="Google Shape;437;gd90919d0d9_0_159"/>
          <p:cNvSpPr txBox="1"/>
          <p:nvPr/>
        </p:nvSpPr>
        <p:spPr>
          <a:xfrm>
            <a:off x="1166224" y="2984152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38" name="Google Shape;438;gd90919d0d9_0_159"/>
          <p:cNvSpPr txBox="1"/>
          <p:nvPr/>
        </p:nvSpPr>
        <p:spPr>
          <a:xfrm>
            <a:off x="1166220" y="350432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439" name="Google Shape;439;gd90919d0d9_0_159"/>
          <p:cNvSpPr txBox="1"/>
          <p:nvPr/>
        </p:nvSpPr>
        <p:spPr>
          <a:xfrm>
            <a:off x="1166220" y="4024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440" name="Google Shape;440;gd90919d0d9_0_159"/>
          <p:cNvSpPr txBox="1"/>
          <p:nvPr/>
        </p:nvSpPr>
        <p:spPr>
          <a:xfrm>
            <a:off x="1166220" y="454467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  <p:sp>
        <p:nvSpPr>
          <p:cNvPr id="441" name="Google Shape;441;gd90919d0d9_0_159"/>
          <p:cNvSpPr txBox="1"/>
          <p:nvPr/>
        </p:nvSpPr>
        <p:spPr>
          <a:xfrm>
            <a:off x="1166220" y="500637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6</a:t>
            </a:r>
            <a:endParaRPr/>
          </a:p>
        </p:txBody>
      </p:sp>
      <p:sp>
        <p:nvSpPr>
          <p:cNvPr id="442" name="Google Shape;442;gd90919d0d9_0_159"/>
          <p:cNvSpPr txBox="1"/>
          <p:nvPr/>
        </p:nvSpPr>
        <p:spPr>
          <a:xfrm>
            <a:off x="8523020" y="559295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7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573655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Google Shape;448;gd90919d0d9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25" y="1574100"/>
            <a:ext cx="8753600" cy="519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d90919d0d9_0_181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gd90919d0d9_0_181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600" cy="9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3600" dirty="0">
                <a:solidFill>
                  <a:schemeClr val="dk1"/>
                </a:solidFill>
              </a:rPr>
              <a:t>Portfolio Details </a:t>
            </a:r>
            <a:r>
              <a:rPr lang="en-US" altLang="ko-KR" sz="3600" dirty="0">
                <a:solidFill>
                  <a:schemeClr val="dk1"/>
                </a:solidFill>
              </a:rPr>
              <a:t>The Selenium Group </a:t>
            </a:r>
            <a:r>
              <a:rPr lang="en-US" sz="3600" dirty="0">
                <a:solidFill>
                  <a:schemeClr val="dk1"/>
                </a:solidFill>
              </a:rPr>
              <a:t>Page 4</a:t>
            </a:r>
            <a:endParaRPr sz="2800" dirty="0"/>
          </a:p>
        </p:txBody>
      </p:sp>
      <p:sp>
        <p:nvSpPr>
          <p:cNvPr id="451" name="Google Shape;451;gd90919d0d9_0_181"/>
          <p:cNvSpPr/>
          <p:nvPr/>
        </p:nvSpPr>
        <p:spPr>
          <a:xfrm>
            <a:off x="8859915" y="718882"/>
            <a:ext cx="3197700" cy="5861400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6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lang="en-US" sz="1600" dirty="0">
              <a:solidFill>
                <a:schemeClr val="dk1"/>
              </a:solidFill>
              <a:latin typeface="+mj-lt"/>
              <a:ea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당사와 협업을 희망하신다면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아시아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-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태평양 지역에서 가장 우수한 소프트웨어 엔지니어링 컨설턴트와 협업하여 글로벌 커뮤니티에 참여하십시오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(there should be a “Get In Touch” button).</a:t>
            </a:r>
            <a:endParaRPr lang="en-US" altLang="ko-KR" sz="1600" dirty="0">
              <a:solidFill>
                <a:schemeClr val="bg1"/>
              </a:solidFill>
              <a:latin typeface="+mj-lt"/>
              <a:ea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전화번호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+82 10-9940-4534,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이메일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info@luxpmsoft.com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주소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경기도 성남시 분당구 </a:t>
            </a:r>
            <a:r>
              <a:rPr lang="ko-KR" altLang="en-US" sz="1600" b="0" i="0" dirty="0" err="1">
                <a:solidFill>
                  <a:schemeClr val="bg1"/>
                </a:solidFill>
                <a:effectLst/>
                <a:latin typeface="+mj-lt"/>
              </a:rPr>
              <a:t>삼평동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+mj-lt"/>
              </a:rPr>
              <a:t>676 </a:t>
            </a:r>
            <a:r>
              <a:rPr lang="ko-KR" altLang="en-US" sz="1600" b="0" i="0" dirty="0" err="1">
                <a:solidFill>
                  <a:schemeClr val="bg1"/>
                </a:solidFill>
                <a:effectLst/>
                <a:latin typeface="+mj-lt"/>
              </a:rPr>
              <a:t>코리아벤처타운업무시설비블러디티씨타워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1600" b="0" i="0" dirty="0">
                <a:solidFill>
                  <a:schemeClr val="bg1"/>
                </a:solidFill>
                <a:effectLst/>
                <a:latin typeface="+mj-lt"/>
              </a:rPr>
              <a:t>2</a:t>
            </a:r>
            <a:r>
              <a:rPr lang="ko-KR" altLang="en-US" sz="1600" b="0" i="0" dirty="0">
                <a:solidFill>
                  <a:schemeClr val="bg1"/>
                </a:solidFill>
                <a:effectLst/>
                <a:latin typeface="+mj-lt"/>
              </a:rPr>
              <a:t>층 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(subject to change), Social Media Accounts</a:t>
            </a:r>
            <a:endParaRPr lang="en-US" altLang="ko-KR" sz="1600" dirty="0">
              <a:solidFill>
                <a:schemeClr val="bg1"/>
              </a:solidFill>
              <a:latin typeface="+mj-lt"/>
              <a:ea typeface="Corbel"/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Click arrow: move to the top</a:t>
            </a: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저작권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개인정보 보호정책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쿠키 설정</a:t>
            </a:r>
            <a:r>
              <a:rPr lang="en-US" altLang="ko-KR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전문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52" name="Google Shape;452;gd90919d0d9_0_181"/>
          <p:cNvSpPr txBox="1"/>
          <p:nvPr/>
        </p:nvSpPr>
        <p:spPr>
          <a:xfrm>
            <a:off x="1166223" y="153994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453" name="Google Shape;453;gd90919d0d9_0_181"/>
          <p:cNvSpPr txBox="1"/>
          <p:nvPr/>
        </p:nvSpPr>
        <p:spPr>
          <a:xfrm>
            <a:off x="1305774" y="393936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454" name="Google Shape;454;gd90919d0d9_0_181"/>
          <p:cNvSpPr txBox="1"/>
          <p:nvPr/>
        </p:nvSpPr>
        <p:spPr>
          <a:xfrm>
            <a:off x="8468270" y="5662525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455" name="Google Shape;455;gd90919d0d9_0_181"/>
          <p:cNvSpPr txBox="1"/>
          <p:nvPr/>
        </p:nvSpPr>
        <p:spPr>
          <a:xfrm>
            <a:off x="919520" y="580775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  <p:sp>
        <p:nvSpPr>
          <p:cNvPr id="456" name="Google Shape;456;gd90919d0d9_0_181"/>
          <p:cNvSpPr txBox="1"/>
          <p:nvPr/>
        </p:nvSpPr>
        <p:spPr>
          <a:xfrm>
            <a:off x="1686774" y="3939364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17556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024" y="2066199"/>
            <a:ext cx="8537120" cy="4606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5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5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599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5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Landing Page 4</a:t>
            </a:r>
            <a:endParaRPr/>
          </a:p>
        </p:txBody>
      </p:sp>
      <p:sp>
        <p:nvSpPr>
          <p:cNvPr id="151" name="Google Shape;151;p5"/>
          <p:cNvSpPr txBox="1"/>
          <p:nvPr/>
        </p:nvSpPr>
        <p:spPr>
          <a:xfrm>
            <a:off x="1186848" y="1835367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152" name="Google Shape;152;p5"/>
          <p:cNvSpPr txBox="1"/>
          <p:nvPr/>
        </p:nvSpPr>
        <p:spPr>
          <a:xfrm>
            <a:off x="2886723" y="2346361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153" name="Google Shape;153;p5"/>
          <p:cNvSpPr txBox="1"/>
          <p:nvPr/>
        </p:nvSpPr>
        <p:spPr>
          <a:xfrm>
            <a:off x="1207763" y="3135123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154" name="Google Shape;154;p5"/>
          <p:cNvSpPr txBox="1"/>
          <p:nvPr/>
        </p:nvSpPr>
        <p:spPr>
          <a:xfrm>
            <a:off x="6209379" y="367182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155" name="Google Shape;155;p5"/>
          <p:cNvSpPr txBox="1"/>
          <p:nvPr/>
        </p:nvSpPr>
        <p:spPr>
          <a:xfrm>
            <a:off x="8416192" y="5618971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6</a:t>
            </a:r>
            <a:endParaRPr/>
          </a:p>
        </p:txBody>
      </p:sp>
      <p:sp>
        <p:nvSpPr>
          <p:cNvPr id="156" name="Google Shape;156;p5"/>
          <p:cNvSpPr/>
          <p:nvPr/>
        </p:nvSpPr>
        <p:spPr>
          <a:xfrm>
            <a:off x="8815527" y="1074198"/>
            <a:ext cx="3160450" cy="5506213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dirty="0"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포트폴리오 쇼케이스</a:t>
            </a:r>
            <a:endParaRPr lang="en-US" altLang="ko-KR"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List of project related images</a:t>
            </a:r>
            <a:endParaRPr dirty="0"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Hovering mouse on the image: the title of the project is shown with blue/yellow shading of the image. Clicking the image will redirect you to the portfolio page</a:t>
            </a:r>
            <a:endParaRPr dirty="0"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Color of the background should be yellow/blue</a:t>
            </a:r>
            <a:endParaRPr dirty="0"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sz="1800" dirty="0">
                <a:solidFill>
                  <a:schemeClr val="lt1"/>
                </a:solidFill>
                <a:latin typeface="+mj-lt"/>
                <a:ea typeface="Corbel"/>
                <a:cs typeface="Corbel"/>
                <a:sym typeface="Corbel"/>
              </a:rPr>
              <a:t>Click arrow: moves to the top of the page</a:t>
            </a:r>
            <a:endParaRPr dirty="0">
              <a:latin typeface="+mj-lt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endParaRPr sz="1800" dirty="0">
              <a:solidFill>
                <a:schemeClr val="lt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  <p:sp>
        <p:nvSpPr>
          <p:cNvPr id="157" name="Google Shape;157;p5"/>
          <p:cNvSpPr txBox="1"/>
          <p:nvPr/>
        </p:nvSpPr>
        <p:spPr>
          <a:xfrm>
            <a:off x="7822868" y="4031347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920" y="1778798"/>
            <a:ext cx="8797771" cy="4919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6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6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599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5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Landing Page 5</a:t>
            </a:r>
            <a:endParaRPr/>
          </a:p>
        </p:txBody>
      </p:sp>
      <p:sp>
        <p:nvSpPr>
          <p:cNvPr id="166" name="Google Shape;166;p6"/>
          <p:cNvSpPr txBox="1"/>
          <p:nvPr/>
        </p:nvSpPr>
        <p:spPr>
          <a:xfrm>
            <a:off x="1267887" y="1547965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167" name="Google Shape;167;p6"/>
          <p:cNvSpPr txBox="1"/>
          <p:nvPr/>
        </p:nvSpPr>
        <p:spPr>
          <a:xfrm>
            <a:off x="1938380" y="3035595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168" name="Google Shape;168;p6"/>
          <p:cNvSpPr txBox="1"/>
          <p:nvPr/>
        </p:nvSpPr>
        <p:spPr>
          <a:xfrm>
            <a:off x="6180339" y="2685231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169" name="Google Shape;169;p6"/>
          <p:cNvSpPr txBox="1"/>
          <p:nvPr/>
        </p:nvSpPr>
        <p:spPr>
          <a:xfrm>
            <a:off x="8682762" y="257393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  <p:sp>
        <p:nvSpPr>
          <p:cNvPr id="170" name="Google Shape;170;p6"/>
          <p:cNvSpPr/>
          <p:nvPr/>
        </p:nvSpPr>
        <p:spPr>
          <a:xfrm>
            <a:off x="8948691" y="1074198"/>
            <a:ext cx="3027286" cy="5506213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dirty="0">
              <a:solidFill>
                <a:schemeClr val="bg1"/>
              </a:solidFill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Related images</a:t>
            </a:r>
            <a:endParaRPr dirty="0">
              <a:solidFill>
                <a:schemeClr val="bg1"/>
              </a:solidFill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시간과 비용을 절검하세요</a:t>
            </a:r>
            <a:endParaRPr lang="en-US" altLang="ko-KR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Descriptions:</a:t>
            </a:r>
          </a:p>
          <a:p>
            <a:pPr marL="342900" lvl="1" indent="-342900"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개발자를 고용하는데 시간을 투자하지 마세요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번거로움 없이 빠른 시장 피드백과 개발 제공으로 모든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IT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요구 사항을 해결할 수 있습니다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.</a:t>
            </a:r>
            <a:endParaRPr lang="en-US" dirty="0">
              <a:solidFill>
                <a:schemeClr val="bg1"/>
              </a:solidFill>
              <a:latin typeface="+mj-lt"/>
              <a:sym typeface="Corbel"/>
            </a:endParaRPr>
          </a:p>
          <a:p>
            <a:pPr marL="342900" lvl="1" indent="-342900"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뛰어난 소프트웨어 컨설턴트와 함께 최소의 비용으로 최상의 결과를 이끌도록 합니다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.</a:t>
            </a:r>
            <a:endParaRPr lang="en-US" altLang="ko-KR" dirty="0">
              <a:solidFill>
                <a:schemeClr val="bg1"/>
              </a:solidFill>
              <a:latin typeface="+mj-lt"/>
              <a:sym typeface="Corbel"/>
            </a:endParaRPr>
          </a:p>
          <a:p>
            <a:pPr marL="342900" lvl="1" indent="-342900"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모든 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IT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솔루션이 준비되어 있습니다</a:t>
            </a:r>
            <a:r>
              <a:rPr lang="en-US" altLang="ko-KR" sz="14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1400" dirty="0">
                <a:solidFill>
                  <a:schemeClr val="bg1"/>
                </a:solidFill>
                <a:latin typeface="+mj-lt"/>
              </a:rPr>
              <a:t>소프트웨어 관리에서 커뮤니케이션에 이르는 모든 개발 패키지를 제공합니다 </a:t>
            </a:r>
            <a:endParaRPr lang="en-US" altLang="ko-KR" sz="1400" dirty="0">
              <a:solidFill>
                <a:schemeClr val="bg1"/>
              </a:solidFill>
              <a:latin typeface="+mj-lt"/>
            </a:endParaRPr>
          </a:p>
          <a:p>
            <a:pPr marL="342900" lvl="1" indent="-342900"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Click arrow: moves to the next slide</a:t>
            </a:r>
            <a:endParaRPr dirty="0">
              <a:solidFill>
                <a:schemeClr val="bg1"/>
              </a:solidFill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Background should be a related image that is </a:t>
            </a:r>
            <a:r>
              <a:rPr lang="en-US" dirty="0" err="1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coloured</a:t>
            </a:r>
            <a:r>
              <a:rPr lang="en-US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 in blue or yellow</a:t>
            </a:r>
            <a:endParaRPr dirty="0">
              <a:solidFill>
                <a:schemeClr val="bg1"/>
              </a:solidFill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en-US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Click arrow: moves to the top</a:t>
            </a:r>
            <a:endParaRPr dirty="0">
              <a:solidFill>
                <a:schemeClr val="bg1"/>
              </a:solidFill>
              <a:latin typeface="+mj-lt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endParaRPr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3429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orbel"/>
              <a:buNone/>
            </a:pPr>
            <a:endParaRPr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5571716" y="4137905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172" name="Google Shape;172;p6"/>
          <p:cNvSpPr txBox="1"/>
          <p:nvPr/>
        </p:nvSpPr>
        <p:spPr>
          <a:xfrm>
            <a:off x="7344793" y="34432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  <p:sp>
        <p:nvSpPr>
          <p:cNvPr id="173" name="Google Shape;173;p6"/>
          <p:cNvSpPr txBox="1"/>
          <p:nvPr/>
        </p:nvSpPr>
        <p:spPr>
          <a:xfrm>
            <a:off x="7245460" y="556721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6</a:t>
            </a:r>
            <a:endParaRPr/>
          </a:p>
        </p:txBody>
      </p:sp>
      <p:sp>
        <p:nvSpPr>
          <p:cNvPr id="174" name="Google Shape;174;p6"/>
          <p:cNvSpPr txBox="1"/>
          <p:nvPr/>
        </p:nvSpPr>
        <p:spPr>
          <a:xfrm flipH="1">
            <a:off x="8611340" y="5637320"/>
            <a:ext cx="22135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7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532" y="1844731"/>
            <a:ext cx="9072979" cy="4914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8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8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599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5400" dirty="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Landing Page 6</a:t>
            </a:r>
            <a:endParaRPr dirty="0"/>
          </a:p>
        </p:txBody>
      </p:sp>
      <p:sp>
        <p:nvSpPr>
          <p:cNvPr id="197" name="Google Shape;197;p8"/>
          <p:cNvSpPr txBox="1"/>
          <p:nvPr/>
        </p:nvSpPr>
        <p:spPr>
          <a:xfrm>
            <a:off x="1109909" y="1835367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198" name="Google Shape;198;p8"/>
          <p:cNvSpPr txBox="1"/>
          <p:nvPr/>
        </p:nvSpPr>
        <p:spPr>
          <a:xfrm>
            <a:off x="1166223" y="2440563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199" name="Google Shape;199;p8"/>
          <p:cNvSpPr txBox="1"/>
          <p:nvPr/>
        </p:nvSpPr>
        <p:spPr>
          <a:xfrm>
            <a:off x="1446861" y="3994642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201" name="Google Shape;201;p8"/>
          <p:cNvSpPr/>
          <p:nvPr/>
        </p:nvSpPr>
        <p:spPr>
          <a:xfrm>
            <a:off x="9179511" y="1074198"/>
            <a:ext cx="2796465" cy="5506213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sz="1300" dirty="0">
              <a:solidFill>
                <a:schemeClr val="bg1"/>
              </a:solidFill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lang="ko-KR" alt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파트너 기업</a:t>
            </a: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Logo of companies (should move automatically like a carousel but stop if the mouse hovers over it)</a:t>
            </a:r>
            <a:endParaRPr sz="1300" dirty="0">
              <a:solidFill>
                <a:schemeClr val="bg1"/>
              </a:solidFill>
              <a:latin typeface="+mj-lt"/>
            </a:endParaRPr>
          </a:p>
          <a:p>
            <a:pPr marL="342900" indent="-342900"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당사와 협업을 희망하신다면</a:t>
            </a: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아시아</a:t>
            </a:r>
            <a:r>
              <a:rPr lang="en-US" altLang="ko-KR" sz="1300" dirty="0">
                <a:solidFill>
                  <a:schemeClr val="bg1"/>
                </a:solidFill>
                <a:latin typeface="+mj-lt"/>
              </a:rPr>
              <a:t>-</a:t>
            </a:r>
            <a:r>
              <a:rPr lang="ko-KR" altLang="en-US" sz="1300" dirty="0">
                <a:solidFill>
                  <a:schemeClr val="bg1"/>
                </a:solidFill>
                <a:latin typeface="+mj-lt"/>
              </a:rPr>
              <a:t>태평양 지역에서 가장 우수한 소프트웨어 엔지니어링 컨설턴트와 협업하여 글로벌 커뮤니티에 참여하십시오</a:t>
            </a: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 (there should be a “Get In Touch” button).</a:t>
            </a:r>
            <a:endParaRPr sz="1300" dirty="0">
              <a:solidFill>
                <a:schemeClr val="bg1"/>
              </a:solidFill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lang="ko-KR" alt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전화번호</a:t>
            </a: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+82 10-9940-4534, </a:t>
            </a:r>
            <a:r>
              <a:rPr lang="ko-KR" alt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이메일</a:t>
            </a: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info@luxpmsoft.com</a:t>
            </a: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주소</a:t>
            </a: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: </a:t>
            </a:r>
            <a:r>
              <a:rPr lang="ko-KR" altLang="en-US" sz="1300" b="0" i="0" dirty="0">
                <a:solidFill>
                  <a:schemeClr val="bg1"/>
                </a:solidFill>
                <a:effectLst/>
                <a:latin typeface="+mj-lt"/>
              </a:rPr>
              <a:t>경기도 성남시 분당구 </a:t>
            </a:r>
            <a:r>
              <a:rPr lang="ko-KR" altLang="en-US" sz="1300" b="0" i="0" dirty="0" err="1">
                <a:solidFill>
                  <a:schemeClr val="bg1"/>
                </a:solidFill>
                <a:effectLst/>
                <a:latin typeface="+mj-lt"/>
              </a:rPr>
              <a:t>삼평동</a:t>
            </a:r>
            <a:r>
              <a:rPr lang="ko-KR" altLang="en-US" sz="13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1300" b="0" i="0" dirty="0">
                <a:solidFill>
                  <a:schemeClr val="bg1"/>
                </a:solidFill>
                <a:effectLst/>
                <a:latin typeface="+mj-lt"/>
              </a:rPr>
              <a:t>676 </a:t>
            </a:r>
            <a:r>
              <a:rPr lang="ko-KR" altLang="en-US" sz="1300" b="0" i="0" dirty="0" err="1">
                <a:solidFill>
                  <a:schemeClr val="bg1"/>
                </a:solidFill>
                <a:effectLst/>
                <a:latin typeface="+mj-lt"/>
              </a:rPr>
              <a:t>코리아벤처타운업무시설비블러디티씨타워</a:t>
            </a:r>
            <a:r>
              <a:rPr lang="ko-KR" altLang="en-US" sz="1300" b="0" i="0" dirty="0">
                <a:solidFill>
                  <a:schemeClr val="bg1"/>
                </a:solidFill>
                <a:effectLst/>
                <a:latin typeface="+mj-lt"/>
              </a:rPr>
              <a:t> </a:t>
            </a:r>
            <a:r>
              <a:rPr lang="en-US" altLang="ko-KR" sz="1300" b="0" i="0" dirty="0">
                <a:solidFill>
                  <a:schemeClr val="bg1"/>
                </a:solidFill>
                <a:effectLst/>
                <a:latin typeface="+mj-lt"/>
              </a:rPr>
              <a:t>2</a:t>
            </a:r>
            <a:r>
              <a:rPr lang="ko-KR" altLang="en-US" sz="1300" b="0" i="0" dirty="0">
                <a:solidFill>
                  <a:schemeClr val="bg1"/>
                </a:solidFill>
                <a:effectLst/>
                <a:latin typeface="+mj-lt"/>
              </a:rPr>
              <a:t>층 </a:t>
            </a: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(subject to change), Social Media Accounts</a:t>
            </a:r>
            <a:endParaRPr sz="1300" dirty="0">
              <a:solidFill>
                <a:schemeClr val="bg1"/>
              </a:solidFill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Click arrow: move to the top</a:t>
            </a:r>
            <a:endParaRPr sz="1300" dirty="0">
              <a:solidFill>
                <a:schemeClr val="bg1"/>
              </a:solidFill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lang="ko-KR" alt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저작권</a:t>
            </a: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개인정보 보호정책</a:t>
            </a: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쿠키 설정</a:t>
            </a:r>
            <a:r>
              <a:rPr 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, </a:t>
            </a:r>
            <a:r>
              <a:rPr lang="ko-KR" altLang="en-US" sz="13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전문</a:t>
            </a:r>
            <a:endParaRPr sz="13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00" name="Google Shape;200;p8"/>
          <p:cNvSpPr txBox="1"/>
          <p:nvPr/>
        </p:nvSpPr>
        <p:spPr>
          <a:xfrm>
            <a:off x="7120291" y="4625713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202" name="Google Shape;202;p8"/>
          <p:cNvSpPr txBox="1"/>
          <p:nvPr/>
        </p:nvSpPr>
        <p:spPr>
          <a:xfrm>
            <a:off x="8842559" y="5674757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  <p:sp>
        <p:nvSpPr>
          <p:cNvPr id="203" name="Google Shape;203;p8"/>
          <p:cNvSpPr txBox="1"/>
          <p:nvPr/>
        </p:nvSpPr>
        <p:spPr>
          <a:xfrm>
            <a:off x="1024580" y="5905589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Google Shape;209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655" y="1664687"/>
            <a:ext cx="8762260" cy="4994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9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9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599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5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About Us Page 1</a:t>
            </a:r>
            <a:endParaRPr/>
          </a:p>
        </p:txBody>
      </p:sp>
      <p:sp>
        <p:nvSpPr>
          <p:cNvPr id="212" name="Google Shape;212;p9"/>
          <p:cNvSpPr txBox="1"/>
          <p:nvPr/>
        </p:nvSpPr>
        <p:spPr>
          <a:xfrm>
            <a:off x="1166223" y="1433855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213" name="Google Shape;213;p9"/>
          <p:cNvSpPr txBox="1"/>
          <p:nvPr/>
        </p:nvSpPr>
        <p:spPr>
          <a:xfrm>
            <a:off x="2995134" y="1392952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214" name="Google Shape;214;p9"/>
          <p:cNvSpPr txBox="1"/>
          <p:nvPr/>
        </p:nvSpPr>
        <p:spPr>
          <a:xfrm>
            <a:off x="7031004" y="1297987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215" name="Google Shape;215;p9"/>
          <p:cNvSpPr txBox="1"/>
          <p:nvPr/>
        </p:nvSpPr>
        <p:spPr>
          <a:xfrm>
            <a:off x="3668927" y="2348016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216" name="Google Shape;216;p9"/>
          <p:cNvSpPr txBox="1"/>
          <p:nvPr/>
        </p:nvSpPr>
        <p:spPr>
          <a:xfrm>
            <a:off x="1166223" y="4638767"/>
            <a:ext cx="33695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  <p:sp>
        <p:nvSpPr>
          <p:cNvPr id="217" name="Google Shape;217;p9"/>
          <p:cNvSpPr/>
          <p:nvPr/>
        </p:nvSpPr>
        <p:spPr>
          <a:xfrm>
            <a:off x="8859915" y="1074198"/>
            <a:ext cx="3116061" cy="5506213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orbel"/>
              <a:buAutoNum type="arabicPeriod"/>
            </a:pPr>
            <a:r>
              <a:rPr lang="en-US" sz="1200" dirty="0" err="1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LuxPM</a:t>
            </a:r>
            <a:endParaRPr sz="12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200" dirty="0">
                <a:solidFill>
                  <a:schemeClr val="bg1"/>
                </a:solidFill>
                <a:latin typeface="+mj-lt"/>
                <a:sym typeface="Corbel"/>
              </a:rPr>
              <a:t>홈페이지</a:t>
            </a:r>
            <a:r>
              <a:rPr lang="en-US" altLang="ko-KR" sz="12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+mj-lt"/>
                <a:sym typeface="Corbel"/>
              </a:rPr>
              <a:t>회사소개</a:t>
            </a:r>
            <a:r>
              <a:rPr lang="en-US" altLang="ko-KR" sz="12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+mj-lt"/>
                <a:sym typeface="Corbel"/>
              </a:rPr>
              <a:t>포트폴리오</a:t>
            </a:r>
            <a:r>
              <a:rPr lang="en-US" altLang="ko-KR" sz="1200" dirty="0">
                <a:solidFill>
                  <a:schemeClr val="bg1"/>
                </a:solidFill>
                <a:latin typeface="+mj-lt"/>
                <a:sym typeface="Corbel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+mj-lt"/>
                <a:sym typeface="Corbel"/>
              </a:rPr>
              <a:t>연락처</a:t>
            </a:r>
            <a:endParaRPr lang="ko-KR" altLang="en-US" sz="1200" dirty="0">
              <a:solidFill>
                <a:schemeClr val="bg1"/>
              </a:solidFill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rbel"/>
              <a:buAutoNum type="arabicPeriod"/>
            </a:pPr>
            <a:r>
              <a:rPr lang="ko-KR" alt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언어 선택 </a:t>
            </a:r>
            <a:r>
              <a:rPr lang="en-US" altLang="ko-KR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</a:t>
            </a:r>
            <a:r>
              <a:rPr lang="ko-KR" alt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한국어 </a:t>
            </a:r>
            <a:r>
              <a:rPr lang="en-US" altLang="ko-KR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/ </a:t>
            </a:r>
            <a:r>
              <a:rPr lang="ko-KR" alt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영어</a:t>
            </a:r>
            <a:r>
              <a:rPr lang="en-US" altLang="ko-KR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)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orbel"/>
              <a:buAutoNum type="arabicPeriod"/>
            </a:pPr>
            <a:r>
              <a:rPr lang="ko-KR" alt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회사 소개 </a:t>
            </a:r>
            <a:r>
              <a:rPr 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(relevant IT image)</a:t>
            </a:r>
            <a:endParaRPr sz="1200" dirty="0">
              <a:solidFill>
                <a:schemeClr val="bg1"/>
              </a:solidFill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orbel"/>
              <a:buAutoNum type="arabicPeriod"/>
            </a:pPr>
            <a:r>
              <a:rPr 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Relevant IT image</a:t>
            </a:r>
            <a:endParaRPr sz="1200" dirty="0">
              <a:solidFill>
                <a:schemeClr val="bg1"/>
              </a:solidFill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50"/>
              <a:buFont typeface="Corbel"/>
              <a:buAutoNum type="arabicPeriod"/>
            </a:pPr>
            <a:r>
              <a:rPr lang="ko-KR" alt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고객사가 비전을 달성할 수 있도록 </a:t>
            </a:r>
            <a:r>
              <a:rPr lang="ko-KR" altLang="en-US" sz="1200" dirty="0" err="1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럭스피엠이</a:t>
            </a:r>
            <a:r>
              <a:rPr lang="ko-KR" altLang="en-US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 지원합니다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.</a:t>
            </a:r>
          </a:p>
          <a:p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2018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년 캐나다 온타리오 주에서 설립된 </a:t>
            </a:r>
            <a:r>
              <a:rPr lang="ko-KR" altLang="en-US" sz="1200" dirty="0" err="1">
                <a:solidFill>
                  <a:schemeClr val="bg1"/>
                </a:solidFill>
                <a:latin typeface="+mj-lt"/>
              </a:rPr>
              <a:t>럭스피엠은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ko-KR" altLang="en-US" sz="1200" dirty="0" err="1">
                <a:solidFill>
                  <a:schemeClr val="bg1"/>
                </a:solidFill>
                <a:latin typeface="+mj-lt"/>
              </a:rPr>
              <a:t>포춘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500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대 기업과 지속해서 협업하고 있습니다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지난 몇 년 동안 당사는 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LG CNS, Bitrix24, </a:t>
            </a:r>
            <a:r>
              <a:rPr lang="en-US" altLang="ko-KR" sz="1200" dirty="0" err="1">
                <a:solidFill>
                  <a:schemeClr val="bg1"/>
                </a:solidFill>
                <a:latin typeface="+mj-lt"/>
              </a:rPr>
              <a:t>Resy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, Good Doctors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및 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Medical Clinics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등과 협업하였습니다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+mj-lt"/>
            </a:endParaRPr>
          </a:p>
          <a:p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당사는 한국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베트남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싱가포르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중국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일본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인도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러시아를 포함한 아시아에서 비즈니스를 수행하고 있습니다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세계 최대 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IT 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기업을 목표로 글로벌 시장에 진출하기 위해 역량을 발휘하고 있습니다</a:t>
            </a:r>
            <a:r>
              <a:rPr lang="en-US" altLang="ko-KR" sz="1200" dirty="0">
                <a:solidFill>
                  <a:schemeClr val="bg1"/>
                </a:solidFill>
                <a:latin typeface="+mj-lt"/>
              </a:rPr>
              <a:t>.</a:t>
            </a:r>
          </a:p>
          <a:p>
            <a:endParaRPr lang="en-US" altLang="ko-KR" sz="1200" dirty="0">
              <a:solidFill>
                <a:schemeClr val="bg1"/>
              </a:solidFill>
              <a:latin typeface="+mj-lt"/>
            </a:endParaRPr>
          </a:p>
          <a:p>
            <a:r>
              <a:rPr lang="ko-KR" altLang="en-US" sz="1200" dirty="0" err="1">
                <a:solidFill>
                  <a:schemeClr val="bg1"/>
                </a:solidFill>
                <a:latin typeface="+mj-lt"/>
              </a:rPr>
              <a:t>럭스피엠은</a:t>
            </a:r>
            <a:r>
              <a:rPr lang="ko-KR" altLang="en-US" sz="1200" dirty="0">
                <a:solidFill>
                  <a:schemeClr val="bg1"/>
                </a:solidFill>
                <a:latin typeface="+mj-lt"/>
              </a:rPr>
              <a:t> 고객에게 최고의 소프트웨어 컨설팅을 제공하도록 비용 및 시간을 효율적으로 사용하여 고객의 목표를 달성하고 고객의 커뮤니티가 성장하도록 돕는 것을 가치로 두고 있습니다</a:t>
            </a:r>
            <a:endParaRPr sz="12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</p:txBody>
      </p:sp>
      <p:sp>
        <p:nvSpPr>
          <p:cNvPr id="218" name="Google Shape;218;p9"/>
          <p:cNvSpPr txBox="1"/>
          <p:nvPr/>
        </p:nvSpPr>
        <p:spPr>
          <a:xfrm>
            <a:off x="7199480" y="5159903"/>
            <a:ext cx="33695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6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628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044" y="1835367"/>
            <a:ext cx="8717872" cy="4921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10" descr="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674019" y="277589"/>
            <a:ext cx="1204064" cy="45724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10"/>
          <p:cNvSpPr txBox="1">
            <a:spLocks noGrp="1"/>
          </p:cNvSpPr>
          <p:nvPr>
            <p:ph type="title"/>
          </p:nvPr>
        </p:nvSpPr>
        <p:spPr>
          <a:xfrm>
            <a:off x="313917" y="292207"/>
            <a:ext cx="10515599" cy="932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orbel"/>
              <a:buNone/>
            </a:pPr>
            <a:r>
              <a:rPr lang="en-US" sz="54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About Us Page 2</a:t>
            </a:r>
            <a:endParaRPr/>
          </a:p>
        </p:txBody>
      </p:sp>
      <p:sp>
        <p:nvSpPr>
          <p:cNvPr id="227" name="Google Shape;227;p10"/>
          <p:cNvSpPr txBox="1"/>
          <p:nvPr/>
        </p:nvSpPr>
        <p:spPr>
          <a:xfrm>
            <a:off x="1109909" y="1835367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228" name="Google Shape;228;p10"/>
          <p:cNvSpPr txBox="1"/>
          <p:nvPr/>
        </p:nvSpPr>
        <p:spPr>
          <a:xfrm>
            <a:off x="3936198" y="2652113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229" name="Google Shape;229;p10"/>
          <p:cNvSpPr txBox="1"/>
          <p:nvPr/>
        </p:nvSpPr>
        <p:spPr>
          <a:xfrm>
            <a:off x="5325752" y="2758677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230" name="Google Shape;230;p10"/>
          <p:cNvSpPr txBox="1"/>
          <p:nvPr/>
        </p:nvSpPr>
        <p:spPr>
          <a:xfrm>
            <a:off x="5927524" y="4177115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endParaRPr/>
          </a:p>
        </p:txBody>
      </p:sp>
      <p:sp>
        <p:nvSpPr>
          <p:cNvPr id="231" name="Google Shape;231;p10"/>
          <p:cNvSpPr txBox="1"/>
          <p:nvPr/>
        </p:nvSpPr>
        <p:spPr>
          <a:xfrm>
            <a:off x="8522963" y="5677454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5</a:t>
            </a:r>
            <a:endParaRPr/>
          </a:p>
        </p:txBody>
      </p:sp>
      <p:sp>
        <p:nvSpPr>
          <p:cNvPr id="232" name="Google Shape;232;p10"/>
          <p:cNvSpPr/>
          <p:nvPr/>
        </p:nvSpPr>
        <p:spPr>
          <a:xfrm>
            <a:off x="8859915" y="1074198"/>
            <a:ext cx="3116061" cy="5506213"/>
          </a:xfrm>
          <a:prstGeom prst="rect">
            <a:avLst/>
          </a:prstGeom>
          <a:solidFill>
            <a:srgbClr val="0070C0"/>
          </a:solidFill>
          <a:ln w="19050" cap="flat" cmpd="sng">
            <a:solidFill>
              <a:srgbClr val="79851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Logo, menu, language selection</a:t>
            </a:r>
            <a:endParaRPr dirty="0">
              <a:solidFill>
                <a:schemeClr val="bg1"/>
              </a:solidFill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The Agile development process circle image</a:t>
            </a:r>
            <a:endParaRPr dirty="0">
              <a:solidFill>
                <a:schemeClr val="bg1"/>
              </a:solidFill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애자일 개발</a:t>
            </a:r>
            <a:endParaRPr lang="en-US" altLang="ko-KR" sz="1600" dirty="0">
              <a:solidFill>
                <a:schemeClr val="bg1"/>
              </a:solidFill>
              <a:latin typeface="+mj-lt"/>
              <a:ea typeface="Corbel"/>
              <a:cs typeface="Corbel"/>
              <a:sym typeface="Corbe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당사는 모든 프로젝트를 성공적으로 완료하기 위한 전략의 일환으로 </a:t>
            </a:r>
            <a:r>
              <a:rPr lang="ko-KR" altLang="en-US" sz="1600" dirty="0" err="1">
                <a:solidFill>
                  <a:schemeClr val="bg1"/>
                </a:solidFill>
                <a:latin typeface="+mj-lt"/>
              </a:rPr>
              <a:t>에자일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 개발 프로세스를 구축하였습니다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비용과 시간을 절약할 수 있는 쉬운 방법을 찾는 대신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당사는 문제를 해결하고 지속 가능한 성장을 촉진할 수 있는 최선의 방법을 찾았습니다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.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당사는 계획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분석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설계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구현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, </a:t>
            </a:r>
            <a:r>
              <a:rPr lang="ko-KR" altLang="en-US" sz="1600" dirty="0">
                <a:solidFill>
                  <a:schemeClr val="bg1"/>
                </a:solidFill>
                <a:latin typeface="+mj-lt"/>
              </a:rPr>
              <a:t>테스트 및 유지보수의 여섯 단계를 활용하여 다양한 잠재적 위험을 예방하고자 합니다</a:t>
            </a:r>
            <a:r>
              <a:rPr lang="en-US" altLang="ko-KR" sz="1600" dirty="0">
                <a:solidFill>
                  <a:schemeClr val="bg1"/>
                </a:solidFill>
                <a:latin typeface="+mj-lt"/>
              </a:rPr>
              <a:t>.</a:t>
            </a:r>
            <a:endParaRPr lang="ko-KR" altLang="en-US" sz="1600" dirty="0">
              <a:solidFill>
                <a:schemeClr val="bg1"/>
              </a:solidFill>
              <a:latin typeface="+mj-lt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rbel"/>
              <a:buAutoNum type="arabicPeriod"/>
            </a:pPr>
            <a:r>
              <a:rPr lang="en-US" sz="1600" dirty="0">
                <a:solidFill>
                  <a:schemeClr val="bg1"/>
                </a:solidFill>
                <a:latin typeface="+mj-lt"/>
                <a:ea typeface="Corbel"/>
                <a:cs typeface="Corbel"/>
                <a:sym typeface="Corbel"/>
              </a:rPr>
              <a:t>Click arrow: move to top</a:t>
            </a:r>
            <a:endParaRPr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Basis">
  <a:themeElements>
    <a:clrScheme name="Basis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4119</Words>
  <Application>Microsoft Office PowerPoint</Application>
  <PresentationFormat>Widescreen</PresentationFormat>
  <Paragraphs>569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Corbel</vt:lpstr>
      <vt:lpstr>Calibri</vt:lpstr>
      <vt:lpstr>Arial</vt:lpstr>
      <vt:lpstr>Office Theme</vt:lpstr>
      <vt:lpstr>Basis</vt:lpstr>
      <vt:lpstr>Website Design (KOREAN)</vt:lpstr>
      <vt:lpstr>Landing Page 1</vt:lpstr>
      <vt:lpstr>Landing Page 2</vt:lpstr>
      <vt:lpstr>Landing Page 3</vt:lpstr>
      <vt:lpstr>Landing Page 4</vt:lpstr>
      <vt:lpstr>Landing Page 5</vt:lpstr>
      <vt:lpstr>Landing Page 6</vt:lpstr>
      <vt:lpstr>About Us Page 1</vt:lpstr>
      <vt:lpstr>About Us Page 2</vt:lpstr>
      <vt:lpstr>About Us Page 3</vt:lpstr>
      <vt:lpstr>About Us Page 4-1</vt:lpstr>
      <vt:lpstr>About Us Page 4-2</vt:lpstr>
      <vt:lpstr>About Us Page 5</vt:lpstr>
      <vt:lpstr>About Us Page 6</vt:lpstr>
      <vt:lpstr>Contact Us Page 1</vt:lpstr>
      <vt:lpstr>Contact Us Page 2</vt:lpstr>
      <vt:lpstr>Contact Us Page 3</vt:lpstr>
      <vt:lpstr>Portfolio Page 1</vt:lpstr>
      <vt:lpstr>Portfolio Page 2</vt:lpstr>
      <vt:lpstr>Portfolio Page 3</vt:lpstr>
      <vt:lpstr>Portfolio Page 4</vt:lpstr>
      <vt:lpstr>Portfolio Details Bitrix24 Page 1</vt:lpstr>
      <vt:lpstr>Portfolio Details Bitrix24 Page 2</vt:lpstr>
      <vt:lpstr>Portfolio Details Bitrix24 Page 3</vt:lpstr>
      <vt:lpstr>Portfolio Details Bitrix24 Page 4</vt:lpstr>
      <vt:lpstr>Portfolio Details Free Stuff Finders Page 1</vt:lpstr>
      <vt:lpstr>Portfolio Details Free Stuff Finders Page 2</vt:lpstr>
      <vt:lpstr>Portfolio Details Free Stuff Finders Page 3</vt:lpstr>
      <vt:lpstr>Portfolio Details Free Stuff Finders Page 4</vt:lpstr>
      <vt:lpstr>Portfolio Details Good Doctors Page 1</vt:lpstr>
      <vt:lpstr>Portfolio Details Good Doctors Page 2</vt:lpstr>
      <vt:lpstr>Portfolio Details Good Doctors Page 3</vt:lpstr>
      <vt:lpstr>Portfolio Details Good Doctors Page 4</vt:lpstr>
      <vt:lpstr>Portfolio Details LG CNS Page 1</vt:lpstr>
      <vt:lpstr>Portfolio Details LG CNS Page 2</vt:lpstr>
      <vt:lpstr>Portfolio Details LG CNS Page 3</vt:lpstr>
      <vt:lpstr>Portfolio Details LG CNS Page 4</vt:lpstr>
      <vt:lpstr>Portfolio Details Ziktalk Page 1</vt:lpstr>
      <vt:lpstr>Portfolio Details Ziktalk Page 2</vt:lpstr>
      <vt:lpstr>Portfolio Details Ziktalk Page 3</vt:lpstr>
      <vt:lpstr>Portfolio Details Ziktalk Page 4</vt:lpstr>
      <vt:lpstr>Portfolio Details The Selenium Group Page 1</vt:lpstr>
      <vt:lpstr>Portfolio Details The Selenium Group Page 2</vt:lpstr>
      <vt:lpstr>Portfolio Details The Selenium Group Page 3</vt:lpstr>
      <vt:lpstr>Portfolio Details The Selenium Group Page 4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Design</dc:title>
  <dc:creator>Rosa Kim</dc:creator>
  <cp:lastModifiedBy>Rosa Kim</cp:lastModifiedBy>
  <cp:revision>1</cp:revision>
  <dcterms:created xsi:type="dcterms:W3CDTF">2021-05-11T00:33:54Z</dcterms:created>
  <dcterms:modified xsi:type="dcterms:W3CDTF">2021-05-12T06:13:37Z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0x01010021E8704EB0D7F24DB5AF8AB2035D2F8F</vt:lpwstr>
  </property>
</Properties>
</file>